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30632400" cy="397764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1775" indent="-521017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0300"/>
    <a:srgbClr val="FF001B"/>
    <a:srgbClr val="9B1103"/>
    <a:srgbClr val="0000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9479" autoAdjust="0"/>
  </p:normalViewPr>
  <p:slideViewPr>
    <p:cSldViewPr>
      <p:cViewPr varScale="1">
        <p:scale>
          <a:sx n="18" d="100"/>
          <a:sy n="18" d="100"/>
        </p:scale>
        <p:origin x="-216" y="-48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2A3C-CF0C-45AA-B718-0713827902FB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DE29-C787-4522-B516-909D7EA31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3C62-93C7-414F-84C3-37C403CFA9E8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28D0-378C-4235-9A20-F8FA4C13B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B654-A75A-46D9-AE83-8828E7F59CEC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08CC-9482-4247-BE91-203B438C3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8693-0B65-4744-B671-71C2BAA827E7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4D06-B4C3-4A03-9C74-AB68B77D6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7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4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1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49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86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624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6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9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7FD9-4985-4C69-8AA0-6AAD52CDA1B0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1F6E-2FEC-49CB-B3AF-0B314C861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E4B8-B4ED-476D-87B6-E38E2DAEAFA6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B431-E6E0-4A96-99CF-6C890CA88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73" indent="0">
              <a:buNone/>
              <a:defRPr sz="9600" b="1"/>
            </a:lvl2pPr>
            <a:lvl3pPr marL="4388747" indent="0">
              <a:buNone/>
              <a:defRPr sz="8600" b="1"/>
            </a:lvl3pPr>
            <a:lvl4pPr marL="6583120" indent="0">
              <a:buNone/>
              <a:defRPr sz="7700" b="1"/>
            </a:lvl4pPr>
            <a:lvl5pPr marL="8777494" indent="0">
              <a:buNone/>
              <a:defRPr sz="7700" b="1"/>
            </a:lvl5pPr>
            <a:lvl6pPr marL="10971867" indent="0">
              <a:buNone/>
              <a:defRPr sz="7700" b="1"/>
            </a:lvl6pPr>
            <a:lvl7pPr marL="13166241" indent="0">
              <a:buNone/>
              <a:defRPr sz="7700" b="1"/>
            </a:lvl7pPr>
            <a:lvl8pPr marL="15360614" indent="0">
              <a:buNone/>
              <a:defRPr sz="7700" b="1"/>
            </a:lvl8pPr>
            <a:lvl9pPr marL="17554988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73" indent="0">
              <a:buNone/>
              <a:defRPr sz="9600" b="1"/>
            </a:lvl2pPr>
            <a:lvl3pPr marL="4388747" indent="0">
              <a:buNone/>
              <a:defRPr sz="8600" b="1"/>
            </a:lvl3pPr>
            <a:lvl4pPr marL="6583120" indent="0">
              <a:buNone/>
              <a:defRPr sz="7700" b="1"/>
            </a:lvl4pPr>
            <a:lvl5pPr marL="8777494" indent="0">
              <a:buNone/>
              <a:defRPr sz="7700" b="1"/>
            </a:lvl5pPr>
            <a:lvl6pPr marL="10971867" indent="0">
              <a:buNone/>
              <a:defRPr sz="7700" b="1"/>
            </a:lvl6pPr>
            <a:lvl7pPr marL="13166241" indent="0">
              <a:buNone/>
              <a:defRPr sz="7700" b="1"/>
            </a:lvl7pPr>
            <a:lvl8pPr marL="15360614" indent="0">
              <a:buNone/>
              <a:defRPr sz="7700" b="1"/>
            </a:lvl8pPr>
            <a:lvl9pPr marL="17554988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0126-3AA5-405D-AA5A-B17FE3FF3AB1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A182-1E96-4A91-91BD-AB9B2C293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BEE-3787-4432-BDC2-9B9ACD6BD940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7CCA-215A-4B22-AD65-C56CF1170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2D10-2C83-40F6-B5D5-12F51DE51C51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EE8F-DDC6-4E52-B0AA-851E5F90E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373" indent="0">
              <a:buNone/>
              <a:defRPr sz="5800"/>
            </a:lvl2pPr>
            <a:lvl3pPr marL="4388747" indent="0">
              <a:buNone/>
              <a:defRPr sz="4800"/>
            </a:lvl3pPr>
            <a:lvl4pPr marL="6583120" indent="0">
              <a:buNone/>
              <a:defRPr sz="4300"/>
            </a:lvl4pPr>
            <a:lvl5pPr marL="8777494" indent="0">
              <a:buNone/>
              <a:defRPr sz="4300"/>
            </a:lvl5pPr>
            <a:lvl6pPr marL="10971867" indent="0">
              <a:buNone/>
              <a:defRPr sz="4300"/>
            </a:lvl6pPr>
            <a:lvl7pPr marL="13166241" indent="0">
              <a:buNone/>
              <a:defRPr sz="4300"/>
            </a:lvl7pPr>
            <a:lvl8pPr marL="15360614" indent="0">
              <a:buNone/>
              <a:defRPr sz="4300"/>
            </a:lvl8pPr>
            <a:lvl9pPr marL="17554988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5E8E-E06B-4196-AF60-A37AFB4384AF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8549-8EEA-4035-8379-78BA2362C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373" indent="0">
              <a:buNone/>
              <a:defRPr sz="13400"/>
            </a:lvl2pPr>
            <a:lvl3pPr marL="4388747" indent="0">
              <a:buNone/>
              <a:defRPr sz="11600"/>
            </a:lvl3pPr>
            <a:lvl4pPr marL="6583120" indent="0">
              <a:buNone/>
              <a:defRPr sz="9600"/>
            </a:lvl4pPr>
            <a:lvl5pPr marL="8777494" indent="0">
              <a:buNone/>
              <a:defRPr sz="9600"/>
            </a:lvl5pPr>
            <a:lvl6pPr marL="10971867" indent="0">
              <a:buNone/>
              <a:defRPr sz="9600"/>
            </a:lvl6pPr>
            <a:lvl7pPr marL="13166241" indent="0">
              <a:buNone/>
              <a:defRPr sz="9600"/>
            </a:lvl7pPr>
            <a:lvl8pPr marL="15360614" indent="0">
              <a:buNone/>
              <a:defRPr sz="9600"/>
            </a:lvl8pPr>
            <a:lvl9pPr marL="17554988" indent="0">
              <a:buNone/>
              <a:defRPr sz="9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373" indent="0">
              <a:buNone/>
              <a:defRPr sz="5800"/>
            </a:lvl2pPr>
            <a:lvl3pPr marL="4388747" indent="0">
              <a:buNone/>
              <a:defRPr sz="4800"/>
            </a:lvl3pPr>
            <a:lvl4pPr marL="6583120" indent="0">
              <a:buNone/>
              <a:defRPr sz="4300"/>
            </a:lvl4pPr>
            <a:lvl5pPr marL="8777494" indent="0">
              <a:buNone/>
              <a:defRPr sz="4300"/>
            </a:lvl5pPr>
            <a:lvl6pPr marL="10971867" indent="0">
              <a:buNone/>
              <a:defRPr sz="4300"/>
            </a:lvl6pPr>
            <a:lvl7pPr marL="13166241" indent="0">
              <a:buNone/>
              <a:defRPr sz="4300"/>
            </a:lvl7pPr>
            <a:lvl8pPr marL="15360614" indent="0">
              <a:buNone/>
              <a:defRPr sz="4300"/>
            </a:lvl8pPr>
            <a:lvl9pPr marL="17554988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8CD4-6D2F-4AA5-A4A9-5C304D97FC77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1DDB-E384-438A-B817-7C6E79029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5" tIns="219437" rIns="438875" bIns="219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5" tIns="219437" rIns="438875" bIns="219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l" defTabSz="4388747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606BFC-347A-4142-8DB3-9E43AAAFB76D}" type="datetimeFigureOut">
              <a:rPr lang="en-US"/>
              <a:pPr>
                <a:defRPr/>
              </a:pPr>
              <a:t>7/26/12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ctr" defTabSz="4388747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r" defTabSz="4388747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C4243D-DB7A-4531-A3FF-E1BB83364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87850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738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054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428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801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175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73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47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120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94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67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241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614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988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gif"/><Relationship Id="rId12" Type="http://schemas.openxmlformats.org/officeDocument/2006/relationships/image" Target="../media/image11.pn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emf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>
          <a:xfrm>
            <a:off x="838200" y="304800"/>
            <a:ext cx="42138600" cy="510540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81" name="AutoShape 269"/>
          <p:cNvSpPr>
            <a:spLocks noChangeArrowheads="1"/>
          </p:cNvSpPr>
          <p:nvPr/>
        </p:nvSpPr>
        <p:spPr bwMode="auto">
          <a:xfrm>
            <a:off x="838200" y="10896600"/>
            <a:ext cx="12801600" cy="21488400"/>
          </a:xfrm>
          <a:prstGeom prst="roundRect">
            <a:avLst>
              <a:gd name="adj" fmla="val 9984"/>
            </a:avLst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389" name="Picture 5" descr="NSF_logo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0" y="792540"/>
            <a:ext cx="2797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43" name="AutoShape 431"/>
          <p:cNvSpPr>
            <a:spLocks noChangeArrowheads="1"/>
          </p:cNvSpPr>
          <p:nvPr/>
        </p:nvSpPr>
        <p:spPr bwMode="auto">
          <a:xfrm>
            <a:off x="13944600" y="5867400"/>
            <a:ext cx="15240000" cy="26517600"/>
          </a:xfrm>
          <a:prstGeom prst="roundRect">
            <a:avLst>
              <a:gd name="adj" fmla="val 7065"/>
            </a:avLst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AutoShape 431"/>
          <p:cNvSpPr>
            <a:spLocks noChangeArrowheads="1"/>
          </p:cNvSpPr>
          <p:nvPr/>
        </p:nvSpPr>
        <p:spPr bwMode="auto">
          <a:xfrm>
            <a:off x="29489400" y="5867400"/>
            <a:ext cx="13487400" cy="26440960"/>
          </a:xfrm>
          <a:prstGeom prst="roundRect">
            <a:avLst>
              <a:gd name="adj" fmla="val 7065"/>
            </a:avLst>
          </a:prstGeom>
          <a:ln w="28575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holdencubscouts.org/images/MOS.gif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744200" y="2971800"/>
            <a:ext cx="2277206" cy="1491782"/>
          </a:xfrm>
          <a:prstGeom prst="rect">
            <a:avLst/>
          </a:prstGeom>
          <a:noFill/>
        </p:spPr>
      </p:pic>
      <p:sp>
        <p:nvSpPr>
          <p:cNvPr id="130" name="Rectangle 3"/>
          <p:cNvSpPr>
            <a:spLocks noChangeArrowheads="1"/>
          </p:cNvSpPr>
          <p:nvPr/>
        </p:nvSpPr>
        <p:spPr bwMode="auto">
          <a:xfrm>
            <a:off x="14097000" y="6019800"/>
            <a:ext cx="14935200" cy="3293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ACTION PLANS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indent="-457200">
              <a:spcAft>
                <a:spcPts val="600"/>
              </a:spcAft>
            </a:pPr>
            <a:r>
              <a:rPr lang="en-US" sz="3200" dirty="0" smtClean="0"/>
              <a:t>Unit Sequence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Teach basics of satellites and their orbits given gravity.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Introduce EDP and project notebook with a simple design exercise (how to get a penny from one side of table without touching it).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Students complete Hubble Deep Field Academy through stsci.edu to learn about types of objects and uncertainty in evaluating telescope images.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Teach properties of electromagnetic waves and spectra.  Student groups build basic spectroscope (like Make magazine #24 p. 58).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 groups identify the objective for their telescope (search for </a:t>
            </a:r>
            <a:r>
              <a:rPr lang="en-US" sz="3200" dirty="0" err="1" smtClean="0"/>
              <a:t>exoplanets</a:t>
            </a:r>
            <a:r>
              <a:rPr lang="en-US" sz="3200" dirty="0" smtClean="0"/>
              <a:t>, classify stars / galaxies, locate black hole, etc) and research the type of instrumentation typically used for this work.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Teach key features of space-based telescopes.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 groups complete research using the virtual activity on James Webb Space Telescope website.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 groups identify possible space-based telescope designs, sketching individually on paper or on printouts of similar designs.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Teach basics of Trimble Sketch-Up.  Students sketch their top design in Sketch-Up.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Teach how Hubble images are processed to form pictures they release using video clip and web lesson.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 groups will obtain raw images and corresponding processed image from an observatory or satellite of space object they were targeting using similar instrumentation to their satellite.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Student groups will complete </a:t>
            </a:r>
            <a:r>
              <a:rPr lang="en-US" sz="3200" dirty="0" err="1" smtClean="0"/>
              <a:t>Prezi</a:t>
            </a:r>
            <a:r>
              <a:rPr lang="en-US" sz="3200" dirty="0" smtClean="0"/>
              <a:t> or PowerPoint of their project including an evaluation of their instrumentation selection for the space object they targeted.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742950" indent="-742950"/>
            <a:endParaRPr lang="en-US" sz="35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Jessica Chin\Northeastern University PhD\2009 Fall Semester\IE 7315 - Human Factors Engineering\NEU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143000"/>
            <a:ext cx="8915400" cy="1297248"/>
          </a:xfrm>
          <a:prstGeom prst="rect">
            <a:avLst/>
          </a:prstGeom>
          <a:noFill/>
        </p:spPr>
      </p:pic>
      <p:pic>
        <p:nvPicPr>
          <p:cNvPr id="1030" name="Picture 6" descr="http://api.ning.com/files/Iz4UW24VzlEDAUPiE-pge0Y4a8x9TkPSRIrZcsHG3EUcIa05GJOOjS-plvlCgAcLgNsZHYNaF1II8550GdnButn6DSuN-qp1/BPS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38400" y="1981200"/>
            <a:ext cx="2296885" cy="1600200"/>
          </a:xfrm>
          <a:prstGeom prst="rect">
            <a:avLst/>
          </a:prstGeom>
          <a:noFill/>
        </p:spPr>
      </p:pic>
      <p:sp>
        <p:nvSpPr>
          <p:cNvPr id="22" name="AutoShape 269"/>
          <p:cNvSpPr>
            <a:spLocks noChangeArrowheads="1"/>
          </p:cNvSpPr>
          <p:nvPr/>
        </p:nvSpPr>
        <p:spPr bwMode="auto">
          <a:xfrm>
            <a:off x="838200" y="5867400"/>
            <a:ext cx="12801600" cy="4800600"/>
          </a:xfrm>
          <a:prstGeom prst="roundRect">
            <a:avLst>
              <a:gd name="adj" fmla="val 9984"/>
            </a:avLst>
          </a:prstGeom>
          <a:ln w="28575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990600" y="6096000"/>
            <a:ext cx="12344400" cy="323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Goal / Objective</a:t>
            </a: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200" dirty="0" smtClean="0"/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Students will use the engineering design process to design an orbiting telescope with instrumentation for a specific student-selected objective.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13388" name="Rectangle 4"/>
          <p:cNvSpPr>
            <a:spLocks noChangeArrowheads="1"/>
          </p:cNvSpPr>
          <p:nvPr/>
        </p:nvSpPr>
        <p:spPr bwMode="auto">
          <a:xfrm>
            <a:off x="6400800" y="304800"/>
            <a:ext cx="32766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2925763" eaLnBrk="0" hangingPunct="0"/>
            <a:r>
              <a:rPr lang="en-US" sz="11500" b="1" spc="50" dirty="0" smtClean="0">
                <a:ln w="11430"/>
                <a:gradFill>
                  <a:gsLst>
                    <a:gs pos="25000">
                      <a:srgbClr val="FF0000"/>
                    </a:gs>
                    <a:gs pos="100000">
                      <a:srgbClr val="9B1103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Searching Outer Space</a:t>
            </a:r>
            <a:endParaRPr lang="en-US" sz="11500" b="1" spc="50" dirty="0">
              <a:ln w="11430"/>
              <a:gradFill>
                <a:gsLst>
                  <a:gs pos="25000">
                    <a:srgbClr val="FF0000"/>
                  </a:gs>
                  <a:gs pos="100000">
                    <a:srgbClr val="9B1103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 defTabSz="2925763" eaLnBrk="0" hangingPunct="0">
              <a:spcBef>
                <a:spcPts val="1200"/>
              </a:spcBef>
            </a:pPr>
            <a:endParaRPr lang="en-US" sz="7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 defTabSz="2925763" eaLnBrk="0" hangingPunct="0">
              <a:spcBef>
                <a:spcPts val="0"/>
              </a:spcBef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Leslie Garrison</a:t>
            </a:r>
          </a:p>
          <a:p>
            <a:pPr algn="ctr" defTabSz="2925763" eaLnBrk="0" hangingPunct="0">
              <a:spcBef>
                <a:spcPts val="0"/>
              </a:spcBef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West Boylston Middle High School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1066800" y="11125200"/>
            <a:ext cx="12344400" cy="1074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Project definition</a:t>
            </a: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x-none" sz="3600" smtClean="0"/>
              <a:t>Students will utilize the </a:t>
            </a:r>
            <a:r>
              <a:rPr lang="en-US" sz="3600" dirty="0" smtClean="0"/>
              <a:t>EDP </a:t>
            </a:r>
            <a:r>
              <a:rPr lang="x-none" sz="3600" smtClean="0"/>
              <a:t>to design a </a:t>
            </a:r>
            <a:r>
              <a:rPr lang="en-US" sz="3600" dirty="0" smtClean="0"/>
              <a:t>space-based </a:t>
            </a:r>
            <a:r>
              <a:rPr lang="x-none" sz="3600" smtClean="0"/>
              <a:t>telescope and evaluate the images typically obtained from the selected instrumentation.</a:t>
            </a:r>
            <a:r>
              <a:rPr lang="en-US" sz="3600" dirty="0" smtClean="0"/>
              <a:t>  To accomplish this, students will also be able to 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Explain how satellites remain in orbit despite gravity.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Describe the wavelengths of types of electromagnetic radiation and how each type is used in investigating space.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Describe the types of earth and space telescopes and their capabilities.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Explain and use the engineering design process.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Document their progress in a project engineering notebook.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Utilize electronic tools to communicate the results of their projects, specifically Sketch-Up and </a:t>
            </a:r>
            <a:r>
              <a:rPr lang="en-US" sz="3600" dirty="0" err="1" smtClean="0"/>
              <a:t>Prezi</a:t>
            </a:r>
            <a:r>
              <a:rPr lang="en-US" sz="3600" dirty="0" smtClean="0"/>
              <a:t> or PowerPoint.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1066800" y="21986220"/>
            <a:ext cx="12344400" cy="556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Performance monitoring</a:t>
            </a: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3600" dirty="0" smtClean="0"/>
              <a:t>Students’ project notebooks will be monitored weekly for progress against project milestones and understanding of engineering design process.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Electronic drawings will be evaluated as they are completed using a rubric.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600" dirty="0" smtClean="0"/>
              <a:t>Final project will be evaluated against the project rubric incorporating peer grading of participation within groups.</a:t>
            </a: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9718000" y="6019800"/>
            <a:ext cx="13030200" cy="1849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STUDENT deliverables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600" smtClean="0"/>
              <a:t>Electronic sketch of orbiting telescope</a:t>
            </a:r>
            <a:endParaRPr lang="en-US" sz="36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600" smtClean="0"/>
              <a:t>Prezi or PowerPoint explaining design and instrumentation along with possible telescope views</a:t>
            </a:r>
            <a:endParaRPr lang="en-US" sz="36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600" smtClean="0"/>
              <a:t>Project notebook used through EDP</a:t>
            </a:r>
            <a:endParaRPr lang="en-US" sz="3600" dirty="0" smtClean="0"/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742950" indent="-742950"/>
            <a:endParaRPr lang="en-US" sz="35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29565600" y="17907000"/>
            <a:ext cx="13030200" cy="447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Teacher deliverables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endParaRPr lang="en-US" sz="28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2800" smtClean="0"/>
              <a:t>Lesson plans for satellite basics, light spectrum, telescopes, and EDP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2800" smtClean="0"/>
              <a:t>Technology resources for student use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 smtClean="0"/>
              <a:t>Materials to build spectroscope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2800" smtClean="0"/>
              <a:t>Unprocessed images with a fully processed version for each instrumentation type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2800" smtClean="0"/>
              <a:t>Rubric for evaluating each of student deliverables</a:t>
            </a:r>
            <a:endParaRPr lang="en-US" sz="2800" dirty="0" smtClean="0"/>
          </a:p>
        </p:txBody>
      </p:sp>
      <p:pic>
        <p:nvPicPr>
          <p:cNvPr id="79" name="Picture 78" descr="CAPSULE_Logo_Color2.eps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4" r="26263"/>
          <a:stretch/>
        </p:blipFill>
        <p:spPr>
          <a:xfrm>
            <a:off x="1295400" y="2590800"/>
            <a:ext cx="8544644" cy="2438400"/>
          </a:xfrm>
          <a:prstGeom prst="rect">
            <a:avLst/>
          </a:prstGeom>
        </p:spPr>
      </p:pic>
      <p:pic>
        <p:nvPicPr>
          <p:cNvPr id="2" name="Picture 2" descr="Hubble Space Telescop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851600" y="8305800"/>
            <a:ext cx="3810000" cy="2743201"/>
          </a:xfrm>
          <a:prstGeom prst="rect">
            <a:avLst/>
          </a:prstGeom>
          <a:noFill/>
        </p:spPr>
      </p:pic>
      <p:pic>
        <p:nvPicPr>
          <p:cNvPr id="20" name="Picture 19" descr="Chandra xra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699200" y="12982575"/>
            <a:ext cx="5238750" cy="2105025"/>
          </a:xfrm>
          <a:prstGeom prst="rect">
            <a:avLst/>
          </a:prstGeom>
        </p:spPr>
      </p:pic>
      <p:pic>
        <p:nvPicPr>
          <p:cNvPr id="3" name="Picture 4" descr="http://teachers.natickps.org/webpages/npspsouza/imageGallery/Engineering%20Design%20Proces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26000" y="9906000"/>
            <a:ext cx="5772150" cy="4457700"/>
          </a:xfrm>
          <a:prstGeom prst="rect">
            <a:avLst/>
          </a:prstGeom>
          <a:noFill/>
        </p:spPr>
      </p:pic>
      <p:pic>
        <p:nvPicPr>
          <p:cNvPr id="23" name="Picture 22" descr="Hubble Telescope.jpg"/>
          <p:cNvPicPr>
            <a:picLocks noChangeAspect="1"/>
          </p:cNvPicPr>
          <p:nvPr/>
        </p:nvPicPr>
        <p:blipFill>
          <a:blip r:embed="rId10" cstate="print"/>
          <a:srcRect l="13250" t="15844" r="19250" b="13567"/>
          <a:stretch>
            <a:fillRect/>
          </a:stretch>
        </p:blipFill>
        <p:spPr>
          <a:xfrm>
            <a:off x="15087600" y="19126200"/>
            <a:ext cx="5029200" cy="3464560"/>
          </a:xfrm>
          <a:prstGeom prst="rect">
            <a:avLst/>
          </a:prstGeom>
        </p:spPr>
      </p:pic>
      <p:pic>
        <p:nvPicPr>
          <p:cNvPr id="24" name="Picture 23" descr="MOS logo.gif"/>
          <p:cNvPicPr>
            <a:picLocks noChangeAspect="1"/>
          </p:cNvPicPr>
          <p:nvPr/>
        </p:nvPicPr>
        <p:blipFill>
          <a:blip r:embed="rId11" cstate="print"/>
          <a:srcRect r="55702" b="3921"/>
          <a:stretch>
            <a:fillRect/>
          </a:stretch>
        </p:blipFill>
        <p:spPr>
          <a:xfrm>
            <a:off x="10587037" y="2705100"/>
            <a:ext cx="1757363" cy="1866900"/>
          </a:xfrm>
          <a:prstGeom prst="rect">
            <a:avLst/>
          </a:prstGeom>
        </p:spPr>
      </p:pic>
      <p:pic>
        <p:nvPicPr>
          <p:cNvPr id="25" name="Picture 24" descr="Spitzer Telescop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878800" y="19507200"/>
            <a:ext cx="3657600" cy="3524250"/>
          </a:xfrm>
          <a:prstGeom prst="rect">
            <a:avLst/>
          </a:prstGeom>
        </p:spPr>
      </p:pic>
      <p:pic>
        <p:nvPicPr>
          <p:cNvPr id="26" name="Picture 25" descr="Chandra Telescop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50800" y="19888200"/>
            <a:ext cx="2573050" cy="1935480"/>
          </a:xfrm>
          <a:prstGeom prst="rect">
            <a:avLst/>
          </a:prstGeom>
        </p:spPr>
      </p:pic>
      <p:pic>
        <p:nvPicPr>
          <p:cNvPr id="27" name="Picture 26" descr="ABS Spectroscop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7414200" y="22396704"/>
            <a:ext cx="5023082" cy="9175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_Implementation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CAPSULE_Implementation_Template</Template>
  <TotalTime>226</TotalTime>
  <Words>518</Words>
  <Application>Microsoft Macintosh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CAPSULE_Implementation_Template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</dc:creator>
  <cp:lastModifiedBy>Jessica Chin</cp:lastModifiedBy>
  <cp:revision>26</cp:revision>
  <cp:lastPrinted>2010-12-20T04:34:57Z</cp:lastPrinted>
  <dcterms:created xsi:type="dcterms:W3CDTF">2012-07-23T16:49:08Z</dcterms:created>
  <dcterms:modified xsi:type="dcterms:W3CDTF">2012-07-27T00:57:12Z</dcterms:modified>
</cp:coreProperties>
</file>