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7" r:id="rId2"/>
    <p:sldId id="268" r:id="rId3"/>
    <p:sldId id="269" r:id="rId4"/>
    <p:sldId id="256" r:id="rId5"/>
    <p:sldId id="266" r:id="rId6"/>
    <p:sldId id="257" r:id="rId7"/>
    <p:sldId id="259" r:id="rId8"/>
    <p:sldId id="260" r:id="rId9"/>
    <p:sldId id="261" r:id="rId10"/>
    <p:sldId id="262" r:id="rId11"/>
    <p:sldId id="264" r:id="rId12"/>
    <p:sldId id="263" r:id="rId13"/>
    <p:sldId id="265" r:id="rId14"/>
    <p:sldId id="258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8" d="100"/>
          <a:sy n="98" d="100"/>
        </p:scale>
        <p:origin x="-118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E6C04-9CF7-4FEA-9BFE-F217C08EB3BB}" type="datetimeFigureOut">
              <a:rPr lang="en-US" smtClean="0"/>
              <a:pPr/>
              <a:t>1/27/2012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A44C729-5317-4DE2-BC4C-FA94D7F307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E6C04-9CF7-4FEA-9BFE-F217C08EB3BB}" type="datetimeFigureOut">
              <a:rPr lang="en-US" smtClean="0"/>
              <a:pPr/>
              <a:t>1/27/2012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C729-5317-4DE2-BC4C-FA94D7F307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E6C04-9CF7-4FEA-9BFE-F217C08EB3BB}" type="datetimeFigureOut">
              <a:rPr lang="en-US" smtClean="0"/>
              <a:pPr/>
              <a:t>1/27/2012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C729-5317-4DE2-BC4C-FA94D7F307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E6C04-9CF7-4FEA-9BFE-F217C08EB3BB}" type="datetimeFigureOut">
              <a:rPr lang="en-US" smtClean="0"/>
              <a:pPr/>
              <a:t>1/27/2012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C729-5317-4DE2-BC4C-FA94D7F307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E6C04-9CF7-4FEA-9BFE-F217C08EB3BB}" type="datetimeFigureOut">
              <a:rPr lang="en-US" smtClean="0"/>
              <a:pPr/>
              <a:t>1/27/2012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44C729-5317-4DE2-BC4C-FA94D7F307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E6C04-9CF7-4FEA-9BFE-F217C08EB3BB}" type="datetimeFigureOut">
              <a:rPr lang="en-US" smtClean="0"/>
              <a:pPr/>
              <a:t>1/27/2012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C729-5317-4DE2-BC4C-FA94D7F307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E6C04-9CF7-4FEA-9BFE-F217C08EB3BB}" type="datetimeFigureOut">
              <a:rPr lang="en-US" smtClean="0"/>
              <a:pPr/>
              <a:t>1/27/2012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C729-5317-4DE2-BC4C-FA94D7F307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E6C04-9CF7-4FEA-9BFE-F217C08EB3BB}" type="datetimeFigureOut">
              <a:rPr lang="en-US" smtClean="0"/>
              <a:pPr/>
              <a:t>1/27/2012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C729-5317-4DE2-BC4C-FA94D7F307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E6C04-9CF7-4FEA-9BFE-F217C08EB3BB}" type="datetimeFigureOut">
              <a:rPr lang="en-US" smtClean="0"/>
              <a:pPr/>
              <a:t>1/27/2012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C729-5317-4DE2-BC4C-FA94D7F307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E6C04-9CF7-4FEA-9BFE-F217C08EB3BB}" type="datetimeFigureOut">
              <a:rPr lang="en-US" smtClean="0"/>
              <a:pPr/>
              <a:t>1/27/2012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C729-5317-4DE2-BC4C-FA94D7F307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E6C04-9CF7-4FEA-9BFE-F217C08EB3BB}" type="datetimeFigureOut">
              <a:rPr lang="en-US" smtClean="0"/>
              <a:pPr/>
              <a:t>1/27/2012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A44C729-5317-4DE2-BC4C-FA94D7F307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9D1E6C04-9CF7-4FEA-9BFE-F217C08EB3BB}" type="datetimeFigureOut">
              <a:rPr lang="en-US" smtClean="0"/>
              <a:pPr/>
              <a:t>1/27/2012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2A44C729-5317-4DE2-BC4C-FA94D7F307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CAPSULE 2011:</a:t>
            </a:r>
            <a:r>
              <a:rPr lang="en-US" dirty="0" smtClean="0">
                <a:latin typeface="+mn-lt"/>
              </a:rPr>
              <a:t/>
            </a:r>
            <a:br>
              <a:rPr lang="en-US" dirty="0" smtClean="0">
                <a:latin typeface="+mn-lt"/>
              </a:rPr>
            </a:br>
            <a:r>
              <a:rPr lang="en-US" cap="none" dirty="0" smtClean="0">
                <a:latin typeface="Arial" pitchFamily="34" charset="0"/>
                <a:cs typeface="Arial" pitchFamily="34" charset="0"/>
              </a:rPr>
              <a:t>Callback January 27</a:t>
            </a:r>
            <a:r>
              <a:rPr lang="en-US" cap="none" baseline="30000" dirty="0" smtClean="0">
                <a:latin typeface="Arial" pitchFamily="34" charset="0"/>
                <a:cs typeface="Arial" pitchFamily="34" charset="0"/>
              </a:rPr>
              <a:t>th</a:t>
            </a:r>
            <a:r>
              <a:rPr lang="en-US" cap="none" dirty="0" smtClean="0">
                <a:latin typeface="Arial" pitchFamily="34" charset="0"/>
                <a:cs typeface="Arial" pitchFamily="34" charset="0"/>
              </a:rPr>
              <a:t>,  2012 </a:t>
            </a:r>
            <a:endParaRPr lang="en-US" cap="none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0"/>
            <a:ext cx="8610600" cy="5105400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u="sng" dirty="0" smtClean="0">
                <a:solidFill>
                  <a:schemeClr val="accent3"/>
                </a:solidFill>
              </a:rPr>
              <a:t>Daniel Hogan</a:t>
            </a:r>
          </a:p>
          <a:p>
            <a:pPr algn="ctr"/>
            <a:r>
              <a:rPr lang="en-US" u="sng" dirty="0" smtClean="0">
                <a:solidFill>
                  <a:schemeClr val="accent3"/>
                </a:solidFill>
              </a:rPr>
              <a:t>Physics Teacher, Littleton High School, Littleton, MA</a:t>
            </a:r>
            <a:endParaRPr lang="en-US" dirty="0" smtClean="0">
              <a:solidFill>
                <a:schemeClr val="accent3"/>
              </a:solidFill>
            </a:endParaRPr>
          </a:p>
          <a:p>
            <a:r>
              <a:rPr lang="en-US" u="sng" cap="all" dirty="0" smtClean="0">
                <a:solidFill>
                  <a:schemeClr val="tx2"/>
                </a:solidFill>
              </a:rPr>
              <a:t>Original Plan:</a:t>
            </a:r>
          </a:p>
          <a:p>
            <a:endParaRPr lang="en-US" u="sng" cap="all" dirty="0">
              <a:solidFill>
                <a:schemeClr val="tx2"/>
              </a:solidFill>
            </a:endParaRPr>
          </a:p>
          <a:p>
            <a:r>
              <a:rPr lang="en-US" u="sng" dirty="0" smtClean="0"/>
              <a:t>Goals/Objectives:</a:t>
            </a:r>
          </a:p>
          <a:p>
            <a:pPr marL="457200" indent="-457200">
              <a:buAutoNum type="arabicPeriod"/>
            </a:pPr>
            <a:r>
              <a:rPr lang="en-US" i="1" dirty="0" smtClean="0"/>
              <a:t>Improve student learning outcomes:</a:t>
            </a:r>
          </a:p>
          <a:p>
            <a:pPr marL="914400" lvl="1" indent="-457200">
              <a:buAutoNum type="arabicPeriod"/>
            </a:pPr>
            <a:r>
              <a:rPr lang="en-US" dirty="0" smtClean="0"/>
              <a:t>Problem based Learning; </a:t>
            </a:r>
          </a:p>
          <a:p>
            <a:pPr marL="914400" lvl="1" indent="-457200">
              <a:buAutoNum type="arabicPeriod"/>
            </a:pPr>
            <a:r>
              <a:rPr lang="en-US" dirty="0" smtClean="0"/>
              <a:t>Engineering Design Process; </a:t>
            </a:r>
          </a:p>
          <a:p>
            <a:pPr marL="914400" lvl="1" indent="-457200">
              <a:buAutoNum type="arabicPeriod"/>
            </a:pPr>
            <a:r>
              <a:rPr lang="en-US" dirty="0" smtClean="0"/>
              <a:t>Common Challenge; </a:t>
            </a:r>
          </a:p>
          <a:p>
            <a:pPr marL="914400" lvl="1" indent="-457200">
              <a:buAutoNum type="arabicPeriod"/>
            </a:pPr>
            <a:r>
              <a:rPr lang="en-US" dirty="0" smtClean="0"/>
              <a:t>Differentiated rubrics.</a:t>
            </a:r>
          </a:p>
          <a:p>
            <a:pPr marL="457200" indent="-457200">
              <a:buAutoNum type="arabicPeriod"/>
            </a:pPr>
            <a:r>
              <a:rPr lang="en-US" i="1" dirty="0" smtClean="0"/>
              <a:t>Enhance the understanding and use of EDP in other disciplines within the school.</a:t>
            </a:r>
          </a:p>
          <a:p>
            <a:r>
              <a:rPr lang="en-US" u="sng" dirty="0" smtClean="0"/>
              <a:t>Theme: </a:t>
            </a:r>
          </a:p>
          <a:p>
            <a:r>
              <a:rPr lang="en-US" dirty="0" smtClean="0"/>
              <a:t>“Create a projectile launching machine”</a:t>
            </a:r>
          </a:p>
        </p:txBody>
      </p:sp>
    </p:spTree>
    <p:extLst>
      <p:ext uri="{BB962C8B-B14F-4D97-AF65-F5344CB8AC3E}">
        <p14:creationId xmlns:p14="http://schemas.microsoft.com/office/powerpoint/2010/main" val="429614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Modifications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First we tackled the inconsistent movements.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Adjusted the potentiometers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Tensioned the Belts</a:t>
            </a:r>
            <a:endParaRPr lang="en-US" dirty="0"/>
          </a:p>
        </p:txBody>
      </p:sp>
      <p:pic>
        <p:nvPicPr>
          <p:cNvPr id="4" name="Picture 3" descr="2011-11-18_14-41-50_67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38600" y="3429000"/>
            <a:ext cx="4476541" cy="2514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93735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Filament Jams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5486400" cy="4373563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The initial filament did not have a spool, leading to tangling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Printed parts to hold the filament spool and guide the filament </a:t>
            </a:r>
            <a:endParaRPr lang="en-US" dirty="0"/>
          </a:p>
        </p:txBody>
      </p:sp>
      <p:pic>
        <p:nvPicPr>
          <p:cNvPr id="4" name="Picture 3" descr="2012-01-23_14-06-44_5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4458421" y="1713779"/>
            <a:ext cx="5734245" cy="32210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Picture 4" descr="2012-01-23_14-06-58_47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3505200"/>
            <a:ext cx="5323014" cy="29900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897543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6400800" cy="1371600"/>
          </a:xfrm>
        </p:spPr>
        <p:txBody>
          <a:bodyPr/>
          <a:lstStyle/>
          <a:p>
            <a:r>
              <a:rPr lang="en-US" dirty="0" smtClean="0"/>
              <a:t>Additional Modifications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4419600" cy="4373563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When the plastic doesn’t adhere properly, it delaminates from the build surface, causing build errors.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This was the most difficult problem to solve.</a:t>
            </a:r>
          </a:p>
          <a:p>
            <a:endParaRPr lang="en-US" dirty="0"/>
          </a:p>
        </p:txBody>
      </p:sp>
      <p:pic>
        <p:nvPicPr>
          <p:cNvPr id="5" name="Picture 4" descr="2012-01-23_14-07-14_5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29200" y="685800"/>
            <a:ext cx="3835104" cy="215428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Picture 5" descr="2012-01-23_14-09-31_86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457200" y="4191000"/>
            <a:ext cx="4495800" cy="252541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Picture 6" descr="2011-12-29_00-37-43_36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34000" y="3733800"/>
            <a:ext cx="3505200" cy="196897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017002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12-01-26_11-07-02_2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727827" y="1185026"/>
            <a:ext cx="4016808" cy="2256355"/>
          </a:xfrm>
          <a:prstGeom prst="rect">
            <a:avLst/>
          </a:prstGeom>
        </p:spPr>
      </p:pic>
      <p:pic>
        <p:nvPicPr>
          <p:cNvPr id="6" name="Picture 5" descr="2012-01-26_11-08-09_45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2723484" y="4134517"/>
            <a:ext cx="2564470" cy="1915437"/>
          </a:xfrm>
          <a:prstGeom prst="rect">
            <a:avLst/>
          </a:prstGeom>
        </p:spPr>
      </p:pic>
      <p:pic>
        <p:nvPicPr>
          <p:cNvPr id="7" name="Picture 6" descr="2012-01-26_11-08-24_97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4550372" y="3026956"/>
            <a:ext cx="4386072" cy="3276016"/>
          </a:xfrm>
          <a:prstGeom prst="rect">
            <a:avLst/>
          </a:prstGeom>
        </p:spPr>
      </p:pic>
      <p:pic>
        <p:nvPicPr>
          <p:cNvPr id="8" name="Picture 7" descr="2012-01-26_11-08-32_66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2893684" y="459116"/>
            <a:ext cx="2423806" cy="1810374"/>
          </a:xfrm>
          <a:prstGeom prst="rect">
            <a:avLst/>
          </a:prstGeom>
        </p:spPr>
      </p:pic>
      <p:pic>
        <p:nvPicPr>
          <p:cNvPr id="9" name="Picture 8" descr="2012-01-26_11-09-44_37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400000">
            <a:off x="6076254" y="629346"/>
            <a:ext cx="3166872" cy="236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063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Untitled_0001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152400"/>
            <a:ext cx="8731102" cy="65489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07484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CAPSULE 2011:</a:t>
            </a:r>
            <a:br>
              <a:rPr lang="en-US" dirty="0"/>
            </a:br>
            <a:r>
              <a:rPr lang="en-US" cap="none" dirty="0">
                <a:latin typeface="Arial" pitchFamily="34" charset="0"/>
                <a:cs typeface="Arial" pitchFamily="34" charset="0"/>
              </a:rPr>
              <a:t>Callback January 27</a:t>
            </a:r>
            <a:r>
              <a:rPr lang="en-US" cap="none" baseline="30000" dirty="0">
                <a:latin typeface="Arial" pitchFamily="34" charset="0"/>
                <a:cs typeface="Arial" pitchFamily="34" charset="0"/>
              </a:rPr>
              <a:t>th</a:t>
            </a:r>
            <a:r>
              <a:rPr lang="en-US" cap="none" dirty="0">
                <a:latin typeface="Arial" pitchFamily="34" charset="0"/>
                <a:cs typeface="Arial" pitchFamily="34" charset="0"/>
              </a:rPr>
              <a:t>,  2012 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52400" y="1524000"/>
            <a:ext cx="8610600" cy="5105400"/>
          </a:xfrm>
        </p:spPr>
        <p:txBody>
          <a:bodyPr>
            <a:normAutofit lnSpcReduction="10000"/>
          </a:bodyPr>
          <a:lstStyle/>
          <a:p>
            <a:r>
              <a:rPr lang="en-US" u="sng" cap="all" dirty="0" smtClean="0">
                <a:solidFill>
                  <a:schemeClr val="tx2"/>
                </a:solidFill>
              </a:rPr>
              <a:t>Actual Progress:</a:t>
            </a:r>
            <a:endParaRPr lang="en-US" u="sng" cap="all" dirty="0">
              <a:solidFill>
                <a:schemeClr val="tx2"/>
              </a:solidFill>
            </a:endParaRPr>
          </a:p>
          <a:p>
            <a:pPr marL="914400" lvl="1" indent="-457200">
              <a:buAutoNum type="arabicPeriod"/>
            </a:pPr>
            <a:r>
              <a:rPr lang="en-US" i="1" dirty="0" smtClean="0"/>
              <a:t>CAPSULE enabled me to kick start a fund raising effort that obtained $30,000 to purchase laptop computers for Solidworks and a 3-D Pinter kit (Makerbot). Setting up infrastructure occupied all my time through Labor Day.</a:t>
            </a:r>
          </a:p>
          <a:p>
            <a:pPr marL="914400" lvl="1" indent="-457200">
              <a:buAutoNum type="arabicPeriod"/>
            </a:pPr>
            <a:r>
              <a:rPr lang="en-US" i="1" dirty="0" smtClean="0"/>
              <a:t>New Engineering Teacher incorporated the use of Solidworks and traditional drawing boards into his curriculum (based on student preference).</a:t>
            </a:r>
          </a:p>
          <a:p>
            <a:pPr marL="914400" lvl="1" indent="-457200">
              <a:buAutoNum type="arabicPeriod"/>
            </a:pPr>
            <a:r>
              <a:rPr lang="en-US" i="1" dirty="0" smtClean="0"/>
              <a:t>“at-risk” students gained new motivation to come to school – spending all their study periods in engineering room learning Solidworks (because they wanted to).</a:t>
            </a:r>
          </a:p>
          <a:p>
            <a:pPr marL="914400" lvl="1" indent="-457200">
              <a:buAutoNum type="arabicPeriod"/>
            </a:pPr>
            <a:r>
              <a:rPr lang="en-US" i="1" dirty="0" smtClean="0"/>
              <a:t>One student decided to design a chess set using Solidworks (fits with New Media teacher’s vision for creating tangible sculpture with Solidworks).</a:t>
            </a:r>
          </a:p>
          <a:p>
            <a:pPr marL="914400" lvl="1" indent="-457200">
              <a:buAutoNum type="arabicPeriod"/>
            </a:pPr>
            <a:r>
              <a:rPr lang="en-US" i="1" dirty="0" smtClean="0"/>
              <a:t>Engineering Club undertook an EDP based assembly and calibration of 3-D Makerbot printer.</a:t>
            </a:r>
          </a:p>
        </p:txBody>
      </p:sp>
    </p:spTree>
    <p:extLst>
      <p:ext uri="{BB962C8B-B14F-4D97-AF65-F5344CB8AC3E}">
        <p14:creationId xmlns:p14="http://schemas.microsoft.com/office/powerpoint/2010/main" val="1237185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03" t="6877" r="37569" b="4284"/>
          <a:stretch/>
        </p:blipFill>
        <p:spPr>
          <a:xfrm>
            <a:off x="5796050" y="609600"/>
            <a:ext cx="3020712" cy="61722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9430"/>
            <a:ext cx="5791200" cy="1371600"/>
          </a:xfrm>
        </p:spPr>
        <p:txBody>
          <a:bodyPr/>
          <a:lstStyle/>
          <a:p>
            <a:r>
              <a:rPr lang="en-US" dirty="0" smtClean="0"/>
              <a:t>Example of </a:t>
            </a:r>
            <a:r>
              <a:rPr lang="en-US" dirty="0" smtClean="0"/>
              <a:t>“Art </a:t>
            </a:r>
            <a:r>
              <a:rPr lang="en-US" dirty="0" smtClean="0"/>
              <a:t>meets </a:t>
            </a:r>
            <a:r>
              <a:rPr lang="en-US" dirty="0" smtClean="0"/>
              <a:t>engineering”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81000" y="1752600"/>
            <a:ext cx="5257800" cy="3962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u="sng" cap="all" dirty="0" smtClean="0">
                <a:solidFill>
                  <a:schemeClr val="tx2"/>
                </a:solidFill>
              </a:rPr>
              <a:t>Actual Progress: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b="0" dirty="0" smtClean="0"/>
              <a:t>One student became particularly interested in designing a chess set in Solidworks to then be printed out using the Makerbot.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b="0" dirty="0" smtClean="0"/>
              <a:t>This student’s  progress has excited the “New Media Arts” teacher to see the possibilities of marrying EDP, Sculpture, and Industrial Design into his curriculum from next year.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b="0" dirty="0" smtClean="0"/>
              <a:t>We expect that this will result in freshman becoming acquainted with Solidworks – a skill that will be transferable to courses in engineering in their Sophomore, Junior, or Senior years.</a:t>
            </a:r>
          </a:p>
          <a:p>
            <a:endParaRPr lang="en-US" b="0" dirty="0"/>
          </a:p>
          <a:p>
            <a:endParaRPr lang="en-US" b="0" dirty="0" smtClean="0"/>
          </a:p>
          <a:p>
            <a:endParaRPr lang="en-US" b="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1143000" y="5715000"/>
            <a:ext cx="457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tx2"/>
                </a:solidFill>
              </a:rPr>
              <a:t>Queen from Chess set, rendered in Solidworks</a:t>
            </a:r>
            <a:endParaRPr lang="en-US" sz="28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954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MakerBot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971800"/>
            <a:ext cx="6019800" cy="914400"/>
          </a:xfrm>
        </p:spPr>
        <p:txBody>
          <a:bodyPr/>
          <a:lstStyle/>
          <a:p>
            <a:r>
              <a:rPr lang="en-US" dirty="0" smtClean="0"/>
              <a:t>And the Engineering Process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1000" y="5523215"/>
            <a:ext cx="4038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D20000"/>
                </a:solidFill>
                <a:latin typeface="+mj-lt"/>
              </a:rPr>
              <a:t>Cameron Jones and Peter </a:t>
            </a:r>
            <a:r>
              <a:rPr lang="en-US" sz="1600" dirty="0" err="1" smtClean="0">
                <a:solidFill>
                  <a:srgbClr val="D20000"/>
                </a:solidFill>
                <a:latin typeface="+mj-lt"/>
              </a:rPr>
              <a:t>Ofsthun</a:t>
            </a:r>
            <a:endParaRPr lang="en-US" sz="1600" dirty="0">
              <a:solidFill>
                <a:srgbClr val="D2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4623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store.makerbot.com/media/catalog/product/cache/1/image/9df78eab33525d08d6e5fb8d27136e95/c/u/cupcake_bunn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2209800"/>
            <a:ext cx="4066032" cy="43815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 to Makerbot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4876800" cy="2362199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b="0" dirty="0" smtClean="0"/>
              <a:t>Some tech specs on the Thing-O-</a:t>
            </a:r>
            <a:r>
              <a:rPr lang="en-US" b="0" dirty="0" err="1" smtClean="0"/>
              <a:t>Matic</a:t>
            </a:r>
            <a:r>
              <a:rPr lang="en-US" b="0" dirty="0" smtClean="0"/>
              <a:t>®: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0" dirty="0" smtClean="0"/>
              <a:t>* Build Area: 120 x 120 mm</a:t>
            </a:r>
            <a:br>
              <a:rPr lang="en-US" b="0" dirty="0" smtClean="0"/>
            </a:br>
            <a:r>
              <a:rPr lang="en-US" b="0" dirty="0" smtClean="0"/>
              <a:t>* Build Height: 115 mm</a:t>
            </a:r>
            <a:br>
              <a:rPr lang="en-US" b="0" dirty="0" smtClean="0"/>
            </a:br>
            <a:r>
              <a:rPr lang="en-US" b="0" dirty="0" smtClean="0"/>
              <a:t>* Theoretical XY Resolution of 0.02mm </a:t>
            </a: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b="0" dirty="0" smtClean="0"/>
              <a:t>* Theoretical Z Resolution of 0.005mm</a:t>
            </a: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b="0" dirty="0" smtClean="0"/>
              <a:t>* Additive CNC Process</a:t>
            </a:r>
            <a:endParaRPr lang="en-US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486400" cy="1371600"/>
          </a:xfrm>
        </p:spPr>
        <p:txBody>
          <a:bodyPr/>
          <a:lstStyle/>
          <a:p>
            <a:r>
              <a:rPr lang="en-US" dirty="0" smtClean="0"/>
              <a:t>Beginning the Build</a:t>
            </a:r>
            <a:endParaRPr lang="en-US" dirty="0"/>
          </a:p>
        </p:txBody>
      </p:sp>
      <p:pic>
        <p:nvPicPr>
          <p:cNvPr id="9218" name="Picture 2" descr="flickr:524361917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990600"/>
            <a:ext cx="4305300" cy="32289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220" name="Picture 4" descr="Body Lasercut Part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362200"/>
            <a:ext cx="3430749" cy="320039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4495800" y="5867400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Kit Contents: Electronics and Body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072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458200" cy="1371600"/>
          </a:xfrm>
        </p:spPr>
        <p:txBody>
          <a:bodyPr>
            <a:normAutofit/>
          </a:bodyPr>
          <a:lstStyle/>
          <a:p>
            <a:r>
              <a:rPr lang="en-US" dirty="0" smtClean="0"/>
              <a:t>Build Process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1"/>
            <a:ext cx="4191000" cy="1752600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Assembled the Kit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Installed Electronics 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Connected to the Computer </a:t>
            </a:r>
          </a:p>
          <a:p>
            <a:pPr>
              <a:buFont typeface="Arial" pitchFamily="34" charset="0"/>
              <a:buChar char="•"/>
            </a:pPr>
            <a:endParaRPr lang="en-US" dirty="0"/>
          </a:p>
        </p:txBody>
      </p:sp>
      <p:pic>
        <p:nvPicPr>
          <p:cNvPr id="7170" name="Picture 2" descr="http://makerbot-blog.s3.amazonaws.com/wp-content/uploads/2011/08/20_place_xy_inbot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8600" y="3276600"/>
            <a:ext cx="4762500" cy="317182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178704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Challenge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5638800" cy="1905000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When we turned on the power, smoke wafted from the electronics 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Found a short on the extruder control board</a:t>
            </a:r>
            <a:endParaRPr lang="en-US" dirty="0"/>
          </a:p>
        </p:txBody>
      </p:sp>
      <p:pic>
        <p:nvPicPr>
          <p:cNvPr id="5" name="Picture 4" descr="2011-11-18_14-40-55_1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33600" y="2895600"/>
            <a:ext cx="6679541" cy="37520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938361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686800" cy="1371600"/>
          </a:xfrm>
        </p:spPr>
        <p:txBody>
          <a:bodyPr/>
          <a:lstStyle/>
          <a:p>
            <a:r>
              <a:rPr lang="en-US" dirty="0" smtClean="0"/>
              <a:t>Errors in initial calibration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Squashing of Prints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Inconsistent Movements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Filament Jams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Delaminating from Build Surface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1179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Custom 2">
      <a:dk1>
        <a:srgbClr val="000000"/>
      </a:dk1>
      <a:lt1>
        <a:srgbClr val="FFFFFF"/>
      </a:lt1>
      <a:dk2>
        <a:srgbClr val="D20000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280</TotalTime>
  <Words>443</Words>
  <Application>Microsoft Office PowerPoint</Application>
  <PresentationFormat>On-screen Show (4:3)</PresentationFormat>
  <Paragraphs>59</Paragraphs>
  <Slides>14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Essential</vt:lpstr>
      <vt:lpstr>CAPSULE 2011: Callback January 27th,  2012 </vt:lpstr>
      <vt:lpstr>CAPSULE 2011: Callback January 27th,  2012 </vt:lpstr>
      <vt:lpstr>Example of “Art meets engineering”</vt:lpstr>
      <vt:lpstr>MakerBot</vt:lpstr>
      <vt:lpstr>Introduction to Makerbot</vt:lpstr>
      <vt:lpstr>Beginning the Build</vt:lpstr>
      <vt:lpstr>Build Process</vt:lpstr>
      <vt:lpstr>First Challenge </vt:lpstr>
      <vt:lpstr>Errors in initial calibration</vt:lpstr>
      <vt:lpstr>Modifications </vt:lpstr>
      <vt:lpstr>Filament Jams</vt:lpstr>
      <vt:lpstr>Additional Modifications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MakerBot</dc:title>
  <dc:creator>Student</dc:creator>
  <cp:lastModifiedBy>dhogan</cp:lastModifiedBy>
  <cp:revision>30</cp:revision>
  <dcterms:created xsi:type="dcterms:W3CDTF">2012-01-23T12:45:18Z</dcterms:created>
  <dcterms:modified xsi:type="dcterms:W3CDTF">2012-01-27T14:43:02Z</dcterms:modified>
</cp:coreProperties>
</file>