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30632400" cy="39776400"/>
  <p:embeddedFontLst>
    <p:embeddedFont>
      <p:font typeface="Calibri" pitchFamily="34" charset="0"/>
      <p:regular r:id="rId3"/>
      <p:bold r:id="rId4"/>
      <p:italic r:id="rId5"/>
      <p:boldItalic r:id="rId6"/>
    </p:embeddedFont>
  </p:embeddedFontLst>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1775" indent="-5210175"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30300"/>
    <a:srgbClr val="FF001B"/>
    <a:srgbClr val="9B1103"/>
    <a:srgbClr val="0000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79" autoAdjust="0"/>
  </p:normalViewPr>
  <p:slideViewPr>
    <p:cSldViewPr>
      <p:cViewPr>
        <p:scale>
          <a:sx n="50" d="100"/>
          <a:sy n="50" d="100"/>
        </p:scale>
        <p:origin x="3060" y="-12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73" indent="0" algn="ctr">
              <a:buNone/>
              <a:defRPr>
                <a:solidFill>
                  <a:schemeClr val="tx1">
                    <a:tint val="75000"/>
                  </a:schemeClr>
                </a:solidFill>
              </a:defRPr>
            </a:lvl2pPr>
            <a:lvl3pPr marL="4388747" indent="0" algn="ctr">
              <a:buNone/>
              <a:defRPr>
                <a:solidFill>
                  <a:schemeClr val="tx1">
                    <a:tint val="75000"/>
                  </a:schemeClr>
                </a:solidFill>
              </a:defRPr>
            </a:lvl3pPr>
            <a:lvl4pPr marL="6583120" indent="0" algn="ctr">
              <a:buNone/>
              <a:defRPr>
                <a:solidFill>
                  <a:schemeClr val="tx1">
                    <a:tint val="75000"/>
                  </a:schemeClr>
                </a:solidFill>
              </a:defRPr>
            </a:lvl4pPr>
            <a:lvl5pPr marL="8777494" indent="0" algn="ctr">
              <a:buNone/>
              <a:defRPr>
                <a:solidFill>
                  <a:schemeClr val="tx1">
                    <a:tint val="75000"/>
                  </a:schemeClr>
                </a:solidFill>
              </a:defRPr>
            </a:lvl5pPr>
            <a:lvl6pPr marL="10971867" indent="0" algn="ctr">
              <a:buNone/>
              <a:defRPr>
                <a:solidFill>
                  <a:schemeClr val="tx1">
                    <a:tint val="75000"/>
                  </a:schemeClr>
                </a:solidFill>
              </a:defRPr>
            </a:lvl6pPr>
            <a:lvl7pPr marL="13166241" indent="0" algn="ctr">
              <a:buNone/>
              <a:defRPr>
                <a:solidFill>
                  <a:schemeClr val="tx1">
                    <a:tint val="75000"/>
                  </a:schemeClr>
                </a:solidFill>
              </a:defRPr>
            </a:lvl7pPr>
            <a:lvl8pPr marL="15360614" indent="0" algn="ctr">
              <a:buNone/>
              <a:defRPr>
                <a:solidFill>
                  <a:schemeClr val="tx1">
                    <a:tint val="75000"/>
                  </a:schemeClr>
                </a:solidFill>
              </a:defRPr>
            </a:lvl8pPr>
            <a:lvl9pPr marL="17554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F72A3C-CF0C-45AA-B718-0713827902FB}" type="datetimeFigureOut">
              <a:rPr lang="en-US"/>
              <a:pPr>
                <a:defRPr/>
              </a:pPr>
              <a:t>7/24/2012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F0DE29-C787-4522-B516-909D7EA31E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83C62-93C7-414F-84C3-37C403CFA9E8}" type="datetimeFigureOut">
              <a:rPr lang="en-US"/>
              <a:pPr>
                <a:defRPr/>
              </a:pPr>
              <a:t>7/24/2012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1228D0-378C-4235-9A20-F8FA4C13B6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4B654-A75A-46D9-AE83-8828E7F59CEC}" type="datetimeFigureOut">
              <a:rPr lang="en-US"/>
              <a:pPr>
                <a:defRPr/>
              </a:pPr>
              <a:t>7/24/2012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08CC-9482-4247-BE91-203B438C38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2B8693-0B65-4744-B671-71C2BAA827E7}" type="datetimeFigureOut">
              <a:rPr lang="en-US"/>
              <a:pPr>
                <a:defRPr/>
              </a:pPr>
              <a:t>7/24/2012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44D06-B4C3-4A03-9C74-AB68B77D6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373" indent="0">
              <a:buNone/>
              <a:defRPr sz="8600">
                <a:solidFill>
                  <a:schemeClr val="tx1">
                    <a:tint val="75000"/>
                  </a:schemeClr>
                </a:solidFill>
              </a:defRPr>
            </a:lvl2pPr>
            <a:lvl3pPr marL="4388747" indent="0">
              <a:buNone/>
              <a:defRPr sz="7700">
                <a:solidFill>
                  <a:schemeClr val="tx1">
                    <a:tint val="75000"/>
                  </a:schemeClr>
                </a:solidFill>
              </a:defRPr>
            </a:lvl3pPr>
            <a:lvl4pPr marL="6583120" indent="0">
              <a:buNone/>
              <a:defRPr sz="6700">
                <a:solidFill>
                  <a:schemeClr val="tx1">
                    <a:tint val="75000"/>
                  </a:schemeClr>
                </a:solidFill>
              </a:defRPr>
            </a:lvl4pPr>
            <a:lvl5pPr marL="8777494" indent="0">
              <a:buNone/>
              <a:defRPr sz="6700">
                <a:solidFill>
                  <a:schemeClr val="tx1">
                    <a:tint val="75000"/>
                  </a:schemeClr>
                </a:solidFill>
              </a:defRPr>
            </a:lvl5pPr>
            <a:lvl6pPr marL="10971867" indent="0">
              <a:buNone/>
              <a:defRPr sz="6700">
                <a:solidFill>
                  <a:schemeClr val="tx1">
                    <a:tint val="75000"/>
                  </a:schemeClr>
                </a:solidFill>
              </a:defRPr>
            </a:lvl6pPr>
            <a:lvl7pPr marL="13166241" indent="0">
              <a:buNone/>
              <a:defRPr sz="6700">
                <a:solidFill>
                  <a:schemeClr val="tx1">
                    <a:tint val="75000"/>
                  </a:schemeClr>
                </a:solidFill>
              </a:defRPr>
            </a:lvl7pPr>
            <a:lvl8pPr marL="15360614" indent="0">
              <a:buNone/>
              <a:defRPr sz="6700">
                <a:solidFill>
                  <a:schemeClr val="tx1">
                    <a:tint val="75000"/>
                  </a:schemeClr>
                </a:solidFill>
              </a:defRPr>
            </a:lvl8pPr>
            <a:lvl9pPr marL="1755498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37FD9-4985-4C69-8AA0-6AAD52CDA1B0}" type="datetimeFigureOut">
              <a:rPr lang="en-US"/>
              <a:pPr>
                <a:defRPr/>
              </a:pPr>
              <a:t>7/24/2012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1F6E-2FEC-49CB-B3AF-0B314C861D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2E4B8-B4ED-476D-87B6-E38E2DAEAFA6}" type="datetimeFigureOut">
              <a:rPr lang="en-US"/>
              <a:pPr>
                <a:defRPr/>
              </a:pPr>
              <a:t>7/24/2012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65B431-E6E0-4A96-99CF-6C890CA884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010126-3AA5-405D-AA5A-B17FE3FF3AB1}" type="datetimeFigureOut">
              <a:rPr lang="en-US"/>
              <a:pPr>
                <a:defRPr/>
              </a:pPr>
              <a:t>7/24/2012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F0A182-1E96-4A91-91BD-AB9B2C2934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3BEE-3787-4432-BDC2-9B9ACD6BD940}" type="datetimeFigureOut">
              <a:rPr lang="en-US"/>
              <a:pPr>
                <a:defRPr/>
              </a:pPr>
              <a:t>7/24/2012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B17CCA-215A-4B22-AD65-C56CF1170D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32D10-2C83-40F6-B5D5-12F51DE51C51}" type="datetimeFigureOut">
              <a:rPr lang="en-US"/>
              <a:pPr>
                <a:defRPr/>
              </a:pPr>
              <a:t>7/24/2012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50EE8F-DDC6-4E52-B0AA-851E5F90E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2F5E8E-E06B-4196-AF60-A37AFB4384AF}" type="datetimeFigureOut">
              <a:rPr lang="en-US"/>
              <a:pPr>
                <a:defRPr/>
              </a:pPr>
              <a:t>7/24/2012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978549-8EEA-4035-8379-78BA2362CF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73" indent="0">
              <a:buNone/>
              <a:defRPr sz="13400"/>
            </a:lvl2pPr>
            <a:lvl3pPr marL="4388747" indent="0">
              <a:buNone/>
              <a:defRPr sz="11600"/>
            </a:lvl3pPr>
            <a:lvl4pPr marL="6583120" indent="0">
              <a:buNone/>
              <a:defRPr sz="9600"/>
            </a:lvl4pPr>
            <a:lvl5pPr marL="8777494" indent="0">
              <a:buNone/>
              <a:defRPr sz="9600"/>
            </a:lvl5pPr>
            <a:lvl6pPr marL="10971867" indent="0">
              <a:buNone/>
              <a:defRPr sz="9600"/>
            </a:lvl6pPr>
            <a:lvl7pPr marL="13166241" indent="0">
              <a:buNone/>
              <a:defRPr sz="9600"/>
            </a:lvl7pPr>
            <a:lvl8pPr marL="15360614" indent="0">
              <a:buNone/>
              <a:defRPr sz="9600"/>
            </a:lvl8pPr>
            <a:lvl9pPr marL="17554988" indent="0">
              <a:buNone/>
              <a:defRPr sz="9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B8CD4-6D2F-4AA5-A4A9-5C304D97FC77}" type="datetimeFigureOut">
              <a:rPr lang="en-US"/>
              <a:pPr>
                <a:defRPr/>
              </a:pPr>
              <a:t>7/24/2012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A71DDB-E384-438A-B817-7C6E79029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75" tIns="219437" rIns="438875" bIns="219437"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75" tIns="219437" rIns="438875" bIns="219437" rtlCol="0" anchor="ctr"/>
          <a:lstStyle>
            <a:lvl1pPr algn="l" defTabSz="4388747" fontAlgn="auto">
              <a:spcBef>
                <a:spcPts val="0"/>
              </a:spcBef>
              <a:spcAft>
                <a:spcPts val="0"/>
              </a:spcAft>
              <a:defRPr sz="5800" smtClean="0">
                <a:solidFill>
                  <a:schemeClr val="tx1">
                    <a:tint val="75000"/>
                  </a:schemeClr>
                </a:solidFill>
                <a:latin typeface="+mn-lt"/>
              </a:defRPr>
            </a:lvl1pPr>
          </a:lstStyle>
          <a:p>
            <a:pPr>
              <a:defRPr/>
            </a:pPr>
            <a:fld id="{99606BFC-347A-4142-8DB3-9E43AAAFB76D}" type="datetimeFigureOut">
              <a:rPr lang="en-US"/>
              <a:pPr>
                <a:defRPr/>
              </a:pPr>
              <a:t>7/24/2012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75" tIns="219437" rIns="438875" bIns="219437" rtlCol="0" anchor="ctr"/>
          <a:lstStyle>
            <a:lvl1pPr algn="ctr" defTabSz="4388747"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75" tIns="219437" rIns="438875" bIns="219437" rtlCol="0" anchor="ctr"/>
          <a:lstStyle>
            <a:lvl1pPr algn="r" defTabSz="4388747" fontAlgn="auto">
              <a:spcBef>
                <a:spcPts val="0"/>
              </a:spcBef>
              <a:spcAft>
                <a:spcPts val="0"/>
              </a:spcAft>
              <a:defRPr sz="5800" smtClean="0">
                <a:solidFill>
                  <a:schemeClr val="tx1">
                    <a:tint val="75000"/>
                  </a:schemeClr>
                </a:solidFill>
                <a:latin typeface="+mn-lt"/>
              </a:defRPr>
            </a:lvl1pPr>
          </a:lstStyle>
          <a:p>
            <a:pPr>
              <a:defRPr/>
            </a:pPr>
            <a:fld id="{C2C4243D-DB7A-4531-A3FF-E1BB83364B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1" fontAlgn="base" hangingPunct="1">
        <a:spcBef>
          <a:spcPct val="0"/>
        </a:spcBef>
        <a:spcAft>
          <a:spcPct val="0"/>
        </a:spcAft>
        <a:defRPr sz="21100" kern="1200">
          <a:solidFill>
            <a:schemeClr val="tx1"/>
          </a:solidFill>
          <a:latin typeface="+mj-lt"/>
          <a:ea typeface="+mj-ea"/>
          <a:cs typeface="+mj-cs"/>
        </a:defRPr>
      </a:lvl1pPr>
      <a:lvl2pPr algn="ctr" defTabSz="4387850" rtl="0" eaLnBrk="1" fontAlgn="base" hangingPunct="1">
        <a:spcBef>
          <a:spcPct val="0"/>
        </a:spcBef>
        <a:spcAft>
          <a:spcPct val="0"/>
        </a:spcAft>
        <a:defRPr sz="21100">
          <a:solidFill>
            <a:schemeClr val="tx1"/>
          </a:solidFill>
          <a:latin typeface="Calibri" pitchFamily="34" charset="0"/>
        </a:defRPr>
      </a:lvl2pPr>
      <a:lvl3pPr algn="ctr" defTabSz="4387850" rtl="0" eaLnBrk="1" fontAlgn="base" hangingPunct="1">
        <a:spcBef>
          <a:spcPct val="0"/>
        </a:spcBef>
        <a:spcAft>
          <a:spcPct val="0"/>
        </a:spcAft>
        <a:defRPr sz="21100">
          <a:solidFill>
            <a:schemeClr val="tx1"/>
          </a:solidFill>
          <a:latin typeface="Calibri" pitchFamily="34" charset="0"/>
        </a:defRPr>
      </a:lvl3pPr>
      <a:lvl4pPr algn="ctr" defTabSz="4387850" rtl="0" eaLnBrk="1" fontAlgn="base" hangingPunct="1">
        <a:spcBef>
          <a:spcPct val="0"/>
        </a:spcBef>
        <a:spcAft>
          <a:spcPct val="0"/>
        </a:spcAft>
        <a:defRPr sz="21100">
          <a:solidFill>
            <a:schemeClr val="tx1"/>
          </a:solidFill>
          <a:latin typeface="Calibri" pitchFamily="34" charset="0"/>
        </a:defRPr>
      </a:lvl4pPr>
      <a:lvl5pPr algn="ctr" defTabSz="4387850" rtl="0" eaLnBrk="1" fontAlgn="base" hangingPunct="1">
        <a:spcBef>
          <a:spcPct val="0"/>
        </a:spcBef>
        <a:spcAft>
          <a:spcPct val="0"/>
        </a:spcAft>
        <a:defRPr sz="21100">
          <a:solidFill>
            <a:schemeClr val="tx1"/>
          </a:solidFill>
          <a:latin typeface="Calibri" pitchFamily="34" charset="0"/>
        </a:defRPr>
      </a:lvl5pPr>
      <a:lvl6pPr marL="457200" algn="ctr" defTabSz="4387850" rtl="0" eaLnBrk="1" fontAlgn="base" hangingPunct="1">
        <a:spcBef>
          <a:spcPct val="0"/>
        </a:spcBef>
        <a:spcAft>
          <a:spcPct val="0"/>
        </a:spcAft>
        <a:defRPr sz="21100">
          <a:solidFill>
            <a:schemeClr val="tx1"/>
          </a:solidFill>
          <a:latin typeface="Calibri" pitchFamily="34" charset="0"/>
        </a:defRPr>
      </a:lvl6pPr>
      <a:lvl7pPr marL="914400" algn="ctr" defTabSz="4387850" rtl="0" eaLnBrk="1" fontAlgn="base" hangingPunct="1">
        <a:spcBef>
          <a:spcPct val="0"/>
        </a:spcBef>
        <a:spcAft>
          <a:spcPct val="0"/>
        </a:spcAft>
        <a:defRPr sz="21100">
          <a:solidFill>
            <a:schemeClr val="tx1"/>
          </a:solidFill>
          <a:latin typeface="Calibri" pitchFamily="34" charset="0"/>
        </a:defRPr>
      </a:lvl7pPr>
      <a:lvl8pPr marL="1371600" algn="ctr" defTabSz="4387850" rtl="0" eaLnBrk="1" fontAlgn="base" hangingPunct="1">
        <a:spcBef>
          <a:spcPct val="0"/>
        </a:spcBef>
        <a:spcAft>
          <a:spcPct val="0"/>
        </a:spcAft>
        <a:defRPr sz="21100">
          <a:solidFill>
            <a:schemeClr val="tx1"/>
          </a:solidFill>
          <a:latin typeface="Calibri" pitchFamily="34" charset="0"/>
        </a:defRPr>
      </a:lvl8pPr>
      <a:lvl9pPr marL="1828800" algn="ctr" defTabSz="4387850"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7850" rtl="0" eaLnBrk="1" fontAlgn="base" hangingPunct="1">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1" fontAlgn="base" hangingPunct="1">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1" fontAlgn="base" hangingPunct="1">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5pPr>
      <a:lvl6pPr marL="12069054"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428"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801"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175"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47" rtl="0" eaLnBrk="1" latinLnBrk="0" hangingPunct="1">
        <a:defRPr sz="8600" kern="1200">
          <a:solidFill>
            <a:schemeClr val="tx1"/>
          </a:solidFill>
          <a:latin typeface="+mn-lt"/>
          <a:ea typeface="+mn-ea"/>
          <a:cs typeface="+mn-cs"/>
        </a:defRPr>
      </a:lvl1pPr>
      <a:lvl2pPr marL="2194373" algn="l" defTabSz="4388747" rtl="0" eaLnBrk="1" latinLnBrk="0" hangingPunct="1">
        <a:defRPr sz="8600" kern="1200">
          <a:solidFill>
            <a:schemeClr val="tx1"/>
          </a:solidFill>
          <a:latin typeface="+mn-lt"/>
          <a:ea typeface="+mn-ea"/>
          <a:cs typeface="+mn-cs"/>
        </a:defRPr>
      </a:lvl2pPr>
      <a:lvl3pPr marL="4388747" algn="l" defTabSz="4388747" rtl="0" eaLnBrk="1" latinLnBrk="0" hangingPunct="1">
        <a:defRPr sz="8600" kern="1200">
          <a:solidFill>
            <a:schemeClr val="tx1"/>
          </a:solidFill>
          <a:latin typeface="+mn-lt"/>
          <a:ea typeface="+mn-ea"/>
          <a:cs typeface="+mn-cs"/>
        </a:defRPr>
      </a:lvl3pPr>
      <a:lvl4pPr marL="6583120" algn="l" defTabSz="4388747" rtl="0" eaLnBrk="1" latinLnBrk="0" hangingPunct="1">
        <a:defRPr sz="8600" kern="1200">
          <a:solidFill>
            <a:schemeClr val="tx1"/>
          </a:solidFill>
          <a:latin typeface="+mn-lt"/>
          <a:ea typeface="+mn-ea"/>
          <a:cs typeface="+mn-cs"/>
        </a:defRPr>
      </a:lvl4pPr>
      <a:lvl5pPr marL="8777494" algn="l" defTabSz="4388747" rtl="0" eaLnBrk="1" latinLnBrk="0" hangingPunct="1">
        <a:defRPr sz="8600" kern="1200">
          <a:solidFill>
            <a:schemeClr val="tx1"/>
          </a:solidFill>
          <a:latin typeface="+mn-lt"/>
          <a:ea typeface="+mn-ea"/>
          <a:cs typeface="+mn-cs"/>
        </a:defRPr>
      </a:lvl5pPr>
      <a:lvl6pPr marL="10971867" algn="l" defTabSz="4388747" rtl="0" eaLnBrk="1" latinLnBrk="0" hangingPunct="1">
        <a:defRPr sz="8600" kern="1200">
          <a:solidFill>
            <a:schemeClr val="tx1"/>
          </a:solidFill>
          <a:latin typeface="+mn-lt"/>
          <a:ea typeface="+mn-ea"/>
          <a:cs typeface="+mn-cs"/>
        </a:defRPr>
      </a:lvl6pPr>
      <a:lvl7pPr marL="13166241" algn="l" defTabSz="4388747" rtl="0" eaLnBrk="1" latinLnBrk="0" hangingPunct="1">
        <a:defRPr sz="8600" kern="1200">
          <a:solidFill>
            <a:schemeClr val="tx1"/>
          </a:solidFill>
          <a:latin typeface="+mn-lt"/>
          <a:ea typeface="+mn-ea"/>
          <a:cs typeface="+mn-cs"/>
        </a:defRPr>
      </a:lvl7pPr>
      <a:lvl8pPr marL="15360614" algn="l" defTabSz="4388747" rtl="0" eaLnBrk="1" latinLnBrk="0" hangingPunct="1">
        <a:defRPr sz="8600" kern="1200">
          <a:solidFill>
            <a:schemeClr val="tx1"/>
          </a:solidFill>
          <a:latin typeface="+mn-lt"/>
          <a:ea typeface="+mn-ea"/>
          <a:cs typeface="+mn-cs"/>
        </a:defRPr>
      </a:lvl8pPr>
      <a:lvl9pPr marL="17554988" algn="l" defTabSz="438874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838200" y="304800"/>
            <a:ext cx="42138600" cy="510540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pic>
        <p:nvPicPr>
          <p:cNvPr id="13389" name="Picture 5" descr="NSF_logo_large"/>
          <p:cNvPicPr>
            <a:picLocks noChangeAspect="1" noChangeArrowheads="1"/>
          </p:cNvPicPr>
          <p:nvPr/>
        </p:nvPicPr>
        <p:blipFill>
          <a:blip r:embed="rId2" cstate="print"/>
          <a:srcRect/>
          <a:stretch>
            <a:fillRect/>
          </a:stretch>
        </p:blipFill>
        <p:spPr bwMode="auto">
          <a:xfrm>
            <a:off x="37719000" y="792540"/>
            <a:ext cx="2797175" cy="2838450"/>
          </a:xfrm>
          <a:prstGeom prst="rect">
            <a:avLst/>
          </a:prstGeom>
          <a:noFill/>
          <a:ln w="9525">
            <a:noFill/>
            <a:miter lim="800000"/>
            <a:headEnd/>
            <a:tailEnd/>
          </a:ln>
        </p:spPr>
      </p:pic>
      <p:sp>
        <p:nvSpPr>
          <p:cNvPr id="13743" name="AutoShape 431"/>
          <p:cNvSpPr>
            <a:spLocks noChangeArrowheads="1"/>
          </p:cNvSpPr>
          <p:nvPr/>
        </p:nvSpPr>
        <p:spPr bwMode="auto">
          <a:xfrm>
            <a:off x="13944600" y="5867400"/>
            <a:ext cx="15240000" cy="26517600"/>
          </a:xfrm>
          <a:prstGeom prst="roundRect">
            <a:avLst>
              <a:gd name="adj" fmla="val 7065"/>
            </a:avLst>
          </a:prstGeom>
          <a:ln w="28575">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dirty="0">
              <a:solidFill>
                <a:schemeClr val="tx1"/>
              </a:solidFill>
            </a:endParaRPr>
          </a:p>
        </p:txBody>
      </p:sp>
      <p:sp>
        <p:nvSpPr>
          <p:cNvPr id="91" name="AutoShape 431"/>
          <p:cNvSpPr>
            <a:spLocks noChangeArrowheads="1"/>
          </p:cNvSpPr>
          <p:nvPr/>
        </p:nvSpPr>
        <p:spPr bwMode="auto">
          <a:xfrm>
            <a:off x="29489400" y="5867400"/>
            <a:ext cx="13487400" cy="26440960"/>
          </a:xfrm>
          <a:prstGeom prst="roundRect">
            <a:avLst>
              <a:gd name="adj" fmla="val 7065"/>
            </a:avLst>
          </a:prstGeom>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chemeClr val="tx1"/>
              </a:solidFill>
            </a:endParaRPr>
          </a:p>
        </p:txBody>
      </p:sp>
      <p:pic>
        <p:nvPicPr>
          <p:cNvPr id="1028" name="Picture 4" descr="http://holdencubscouts.org/images/MOS.gif"/>
          <p:cNvPicPr>
            <a:picLocks noChangeAspect="1" noChangeArrowheads="1"/>
          </p:cNvPicPr>
          <p:nvPr/>
        </p:nvPicPr>
        <p:blipFill>
          <a:blip r:embed="rId3" cstate="print">
            <a:lum bright="-20000"/>
          </a:blip>
          <a:srcRect/>
          <a:stretch>
            <a:fillRect/>
          </a:stretch>
        </p:blipFill>
        <p:spPr bwMode="auto">
          <a:xfrm>
            <a:off x="10744200" y="2971800"/>
            <a:ext cx="2277206" cy="1491782"/>
          </a:xfrm>
          <a:prstGeom prst="rect">
            <a:avLst/>
          </a:prstGeom>
          <a:noFill/>
        </p:spPr>
      </p:pic>
      <p:sp>
        <p:nvSpPr>
          <p:cNvPr id="130" name="Rectangle 3"/>
          <p:cNvSpPr>
            <a:spLocks noChangeArrowheads="1"/>
          </p:cNvSpPr>
          <p:nvPr/>
        </p:nvSpPr>
        <p:spPr bwMode="auto">
          <a:xfrm>
            <a:off x="14097000" y="6019800"/>
            <a:ext cx="14935200" cy="30176609"/>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ACTION </a:t>
            </a:r>
            <a:r>
              <a:rPr lang="en-US" sz="6000" b="1" cap="all" dirty="0" smtClean="0">
                <a:ln w="0"/>
                <a:gradFill flip="none" rotWithShape="1">
                  <a:gsLst>
                    <a:gs pos="0">
                      <a:srgbClr val="FF001B"/>
                    </a:gs>
                    <a:gs pos="100000">
                      <a:srgbClr val="930300"/>
                    </a:gs>
                  </a:gsLst>
                  <a:lin ang="0" scaled="1"/>
                  <a:tileRect/>
                </a:gradFill>
                <a:effectLst/>
              </a:rPr>
              <a:t>PLANS &amp; </a:t>
            </a:r>
          </a:p>
          <a:p>
            <a:pPr algn="ctr"/>
            <a:r>
              <a:rPr lang="en-US" sz="6000" b="1" cap="all" dirty="0" smtClean="0">
                <a:ln w="0"/>
                <a:gradFill flip="none" rotWithShape="1">
                  <a:gsLst>
                    <a:gs pos="0">
                      <a:srgbClr val="FF001B"/>
                    </a:gs>
                    <a:gs pos="100000">
                      <a:srgbClr val="930300"/>
                    </a:gs>
                  </a:gsLst>
                  <a:lin ang="0" scaled="1"/>
                  <a:tileRect/>
                </a:gradFill>
                <a:effectLst/>
              </a:rPr>
              <a:t>implementation schedule</a:t>
            </a:r>
            <a:endParaRPr lang="en-US" sz="6000" b="1" cap="all" dirty="0" smtClean="0">
              <a:ln w="0"/>
              <a:gradFill flip="none" rotWithShape="1">
                <a:gsLst>
                  <a:gs pos="0">
                    <a:srgbClr val="FF001B"/>
                  </a:gs>
                  <a:gs pos="100000">
                    <a:srgbClr val="930300"/>
                  </a:gs>
                </a:gsLst>
                <a:lin ang="0" scaled="1"/>
                <a:tileRect/>
              </a:gradFill>
              <a:effectLst/>
            </a:endParaRPr>
          </a:p>
          <a:p>
            <a:r>
              <a:rPr lang="en-US" sz="2800" dirty="0" smtClean="0">
                <a:solidFill>
                  <a:srgbClr val="000000"/>
                </a:solidFill>
              </a:rPr>
              <a:t>Students learn electronics concepts over the course of 3 weeks.	</a:t>
            </a:r>
          </a:p>
          <a:p>
            <a:pPr marL="457200" indent="-457200">
              <a:buFont typeface="Arial" pitchFamily="34" charset="0"/>
              <a:buChar char="•"/>
            </a:pPr>
            <a:r>
              <a:rPr lang="en-US" sz="2800" dirty="0" smtClean="0">
                <a:solidFill>
                  <a:srgbClr val="000000"/>
                </a:solidFill>
              </a:rPr>
              <a:t>Do a Pre-Test covering Engineering Design Process and technical content</a:t>
            </a:r>
          </a:p>
          <a:p>
            <a:pPr marL="457200" indent="-457200">
              <a:buFont typeface="Arial" pitchFamily="34" charset="0"/>
              <a:buChar char="•"/>
            </a:pPr>
            <a:r>
              <a:rPr lang="en-US" sz="2800" dirty="0" smtClean="0">
                <a:solidFill>
                  <a:srgbClr val="000000"/>
                </a:solidFill>
              </a:rPr>
              <a:t>Learn and use electrical materials, tools and fabrication techniques.</a:t>
            </a:r>
          </a:p>
          <a:p>
            <a:pPr marL="457200" indent="-457200">
              <a:buFont typeface="Arial" pitchFamily="34" charset="0"/>
              <a:buChar char="•"/>
            </a:pPr>
            <a:r>
              <a:rPr lang="en-US" sz="2800" dirty="0" smtClean="0">
                <a:solidFill>
                  <a:srgbClr val="000000"/>
                </a:solidFill>
              </a:rPr>
              <a:t>Become familiar with electrical components such as switches, motors, buzzers, LEDs, lamps, resistors, photocells, speakers, etc.</a:t>
            </a:r>
          </a:p>
          <a:p>
            <a:pPr marL="457200" indent="-457200">
              <a:buFont typeface="Arial" pitchFamily="34" charset="0"/>
              <a:buChar char="•"/>
            </a:pPr>
            <a:r>
              <a:rPr lang="en-US" sz="2800" dirty="0" smtClean="0">
                <a:solidFill>
                  <a:srgbClr val="000000"/>
                </a:solidFill>
              </a:rPr>
              <a:t>Read and create circuit schematics  </a:t>
            </a:r>
          </a:p>
          <a:p>
            <a:pPr marL="457200" indent="-457200">
              <a:buFont typeface="Arial" pitchFamily="34" charset="0"/>
              <a:buChar char="•"/>
            </a:pPr>
            <a:r>
              <a:rPr lang="en-US" sz="2800" dirty="0" smtClean="0">
                <a:solidFill>
                  <a:srgbClr val="000000"/>
                </a:solidFill>
              </a:rPr>
              <a:t>Build circuits on </a:t>
            </a:r>
            <a:r>
              <a:rPr lang="en-US" sz="2800" dirty="0" err="1" smtClean="0">
                <a:solidFill>
                  <a:srgbClr val="000000"/>
                </a:solidFill>
              </a:rPr>
              <a:t>protoboards</a:t>
            </a:r>
            <a:endParaRPr lang="en-US" sz="2800" dirty="0" smtClean="0">
              <a:solidFill>
                <a:srgbClr val="000000"/>
              </a:solidFill>
            </a:endParaRPr>
          </a:p>
          <a:p>
            <a:pPr marL="457200" indent="-457200">
              <a:buFont typeface="Arial" pitchFamily="34" charset="0"/>
              <a:buChar char="•"/>
            </a:pPr>
            <a:r>
              <a:rPr lang="en-US" sz="2800" dirty="0" smtClean="0">
                <a:solidFill>
                  <a:srgbClr val="000000"/>
                </a:solidFill>
              </a:rPr>
              <a:t>Implement a useful circuit with ~10 components including components such as transistors and integrated circuit chips</a:t>
            </a:r>
          </a:p>
          <a:p>
            <a:pPr marL="457200" indent="-457200">
              <a:buFont typeface="Arial" pitchFamily="34" charset="0"/>
              <a:buChar char="•"/>
            </a:pPr>
            <a:r>
              <a:rPr lang="en-US" sz="2800" dirty="0">
                <a:solidFill>
                  <a:srgbClr val="000000"/>
                </a:solidFill>
              </a:rPr>
              <a:t>Do a </a:t>
            </a:r>
            <a:r>
              <a:rPr lang="en-US" sz="2800" dirty="0" smtClean="0">
                <a:solidFill>
                  <a:srgbClr val="000000"/>
                </a:solidFill>
              </a:rPr>
              <a:t>Post-Test </a:t>
            </a:r>
            <a:r>
              <a:rPr lang="en-US" sz="2800" dirty="0">
                <a:solidFill>
                  <a:srgbClr val="000000"/>
                </a:solidFill>
              </a:rPr>
              <a:t>covering </a:t>
            </a:r>
            <a:r>
              <a:rPr lang="en-US" sz="2800" dirty="0" smtClean="0">
                <a:solidFill>
                  <a:srgbClr val="000000"/>
                </a:solidFill>
              </a:rPr>
              <a:t>technical content only</a:t>
            </a:r>
            <a:endParaRPr lang="en-US" sz="2800" dirty="0">
              <a:solidFill>
                <a:srgbClr val="000000"/>
              </a:solidFill>
            </a:endParaRPr>
          </a:p>
          <a:p>
            <a:pPr marL="457200" indent="-457200">
              <a:buFont typeface="Arial" pitchFamily="34" charset="0"/>
              <a:buChar char="•"/>
            </a:pPr>
            <a:endParaRPr lang="en-US" sz="2800" dirty="0" smtClean="0">
              <a:solidFill>
                <a:srgbClr val="000000"/>
              </a:solidFill>
            </a:endParaRPr>
          </a:p>
          <a:p>
            <a:endParaRPr lang="en-US" sz="2800" dirty="0" smtClean="0">
              <a:solidFill>
                <a:srgbClr val="000000"/>
              </a:solidFill>
            </a:endParaRPr>
          </a:p>
          <a:p>
            <a:r>
              <a:rPr lang="en-US" sz="2800" dirty="0" smtClean="0">
                <a:solidFill>
                  <a:srgbClr val="000000"/>
                </a:solidFill>
              </a:rPr>
              <a:t>Students participate in the Electronic Game Design Capstone Project over 3 weeks</a:t>
            </a:r>
          </a:p>
          <a:p>
            <a:pPr marL="457200" indent="-457200">
              <a:buFont typeface="Arial" pitchFamily="34" charset="0"/>
              <a:buChar char="•"/>
            </a:pPr>
            <a:r>
              <a:rPr lang="en-US" sz="2800" dirty="0" smtClean="0">
                <a:solidFill>
                  <a:srgbClr val="000000"/>
                </a:solidFill>
              </a:rPr>
              <a:t>Define the problem, the schedule and the student deliverables</a:t>
            </a:r>
          </a:p>
          <a:p>
            <a:pPr marL="457200" indent="-457200">
              <a:buFont typeface="Arial" pitchFamily="34" charset="0"/>
              <a:buChar char="•"/>
            </a:pPr>
            <a:r>
              <a:rPr lang="en-US" sz="2800" dirty="0" smtClean="0">
                <a:solidFill>
                  <a:srgbClr val="000000"/>
                </a:solidFill>
              </a:rPr>
              <a:t>Show videos of MIT Toy Design 2.00b</a:t>
            </a:r>
          </a:p>
          <a:p>
            <a:pPr marL="457200" indent="-457200">
              <a:buFont typeface="Arial" pitchFamily="34" charset="0"/>
              <a:buChar char="•"/>
            </a:pPr>
            <a:r>
              <a:rPr lang="en-US" sz="2800" dirty="0" smtClean="0">
                <a:solidFill>
                  <a:srgbClr val="000000"/>
                </a:solidFill>
              </a:rPr>
              <a:t>Show samples of electronic-based or electronic-enhanced games</a:t>
            </a:r>
          </a:p>
          <a:p>
            <a:pPr marL="457200" indent="-457200">
              <a:buFont typeface="Arial" pitchFamily="34" charset="0"/>
              <a:buChar char="•"/>
            </a:pPr>
            <a:r>
              <a:rPr lang="en-US" sz="2800" dirty="0">
                <a:solidFill>
                  <a:srgbClr val="000000"/>
                </a:solidFill>
              </a:rPr>
              <a:t>Form design teams of 2-4 </a:t>
            </a:r>
            <a:r>
              <a:rPr lang="en-US" sz="2800" dirty="0" smtClean="0">
                <a:solidFill>
                  <a:srgbClr val="000000"/>
                </a:solidFill>
              </a:rPr>
              <a:t>students</a:t>
            </a:r>
          </a:p>
          <a:p>
            <a:pPr marL="457200" indent="-457200">
              <a:buFont typeface="Arial" pitchFamily="34" charset="0"/>
              <a:buChar char="•"/>
            </a:pPr>
            <a:r>
              <a:rPr lang="en-US" sz="2800" dirty="0" smtClean="0">
                <a:solidFill>
                  <a:srgbClr val="000000"/>
                </a:solidFill>
              </a:rPr>
              <a:t>Research existing products, interview target market, and write a report on findings.</a:t>
            </a:r>
          </a:p>
          <a:p>
            <a:pPr marL="457200" indent="-457200">
              <a:buFont typeface="Arial" pitchFamily="34" charset="0"/>
              <a:buChar char="•"/>
            </a:pPr>
            <a:r>
              <a:rPr lang="en-US" sz="2800" dirty="0" smtClean="0">
                <a:solidFill>
                  <a:srgbClr val="000000"/>
                </a:solidFill>
              </a:rPr>
              <a:t>Write a design specification listing goals of the intended product.  Must be specific and measurable as the product will be tested against these criteria in the Test/Evaluate phase.</a:t>
            </a:r>
          </a:p>
          <a:p>
            <a:pPr marL="457200" indent="-457200">
              <a:buFont typeface="Arial" pitchFamily="34" charset="0"/>
              <a:buChar char="•"/>
            </a:pPr>
            <a:r>
              <a:rPr lang="en-US" sz="2800" dirty="0" smtClean="0">
                <a:solidFill>
                  <a:srgbClr val="000000"/>
                </a:solidFill>
              </a:rPr>
              <a:t>Brainstorm ideas, create 3-4 sketches of possible products.  Sketches must be clearly labeled and have Pros and Cons listed for each.</a:t>
            </a:r>
          </a:p>
          <a:p>
            <a:pPr marL="457200" indent="-457200">
              <a:buFont typeface="Arial" pitchFamily="34" charset="0"/>
              <a:buChar char="•"/>
            </a:pPr>
            <a:r>
              <a:rPr lang="en-US" sz="2800" dirty="0" smtClean="0">
                <a:solidFill>
                  <a:srgbClr val="000000"/>
                </a:solidFill>
              </a:rPr>
              <a:t>Create a Decision Matrix with selection criteria, fill it out, and indicate the selected solution.  (May be a combination of 2 ideas).</a:t>
            </a:r>
          </a:p>
          <a:p>
            <a:pPr marL="457200" indent="-457200">
              <a:buFont typeface="Arial" pitchFamily="34" charset="0"/>
              <a:buChar char="•"/>
            </a:pPr>
            <a:r>
              <a:rPr lang="en-US" sz="2800" dirty="0" smtClean="0">
                <a:solidFill>
                  <a:srgbClr val="000000"/>
                </a:solidFill>
              </a:rPr>
              <a:t>Create a non-functional prototype of the selected product idea (sketch or sketch model)</a:t>
            </a:r>
          </a:p>
          <a:p>
            <a:pPr marL="457200" indent="-457200">
              <a:buFont typeface="Arial" pitchFamily="34" charset="0"/>
              <a:buChar char="•"/>
            </a:pPr>
            <a:r>
              <a:rPr lang="en-US" sz="2800" dirty="0" smtClean="0">
                <a:solidFill>
                  <a:srgbClr val="000000"/>
                </a:solidFill>
              </a:rPr>
              <a:t>Create plans for functional product including a mechanical drawing, circuit schematics, and a list of materials.</a:t>
            </a:r>
          </a:p>
          <a:p>
            <a:pPr marL="457200" indent="-457200">
              <a:buFont typeface="Arial" pitchFamily="34" charset="0"/>
              <a:buChar char="•"/>
            </a:pPr>
            <a:r>
              <a:rPr lang="en-US" sz="2800" dirty="0" smtClean="0">
                <a:solidFill>
                  <a:srgbClr val="000000"/>
                </a:solidFill>
              </a:rPr>
              <a:t>Build a functional product</a:t>
            </a:r>
          </a:p>
          <a:p>
            <a:pPr marL="457200" indent="-457200">
              <a:buFont typeface="Arial" pitchFamily="34" charset="0"/>
              <a:buChar char="•"/>
            </a:pPr>
            <a:r>
              <a:rPr lang="en-US" sz="2800" dirty="0" smtClean="0">
                <a:solidFill>
                  <a:srgbClr val="000000"/>
                </a:solidFill>
              </a:rPr>
              <a:t>Test the product and evaluate the product  against  the Design Specification, the Project Goals. Evaluate performance of game (does it work or not)</a:t>
            </a:r>
          </a:p>
          <a:p>
            <a:pPr marL="457200" indent="-457200">
              <a:buFont typeface="Arial" pitchFamily="34" charset="0"/>
              <a:buChar char="•"/>
            </a:pPr>
            <a:r>
              <a:rPr lang="en-US" sz="2800" dirty="0" smtClean="0">
                <a:solidFill>
                  <a:srgbClr val="000000"/>
                </a:solidFill>
              </a:rPr>
              <a:t>Create a presentation to pitch the product to a panel of professionals.</a:t>
            </a:r>
          </a:p>
          <a:p>
            <a:pPr marL="457200" indent="-457200">
              <a:buFont typeface="Arial" pitchFamily="34" charset="0"/>
              <a:buChar char="•"/>
            </a:pPr>
            <a:r>
              <a:rPr lang="en-US" sz="2800" dirty="0" smtClean="0">
                <a:solidFill>
                  <a:srgbClr val="000000"/>
                </a:solidFill>
              </a:rPr>
              <a:t>Present and demonstrate products.  Panel of judges will score them.</a:t>
            </a:r>
          </a:p>
          <a:p>
            <a:pPr marL="457200" indent="-457200">
              <a:buFont typeface="Arial" pitchFamily="34" charset="0"/>
              <a:buChar char="•"/>
            </a:pPr>
            <a:r>
              <a:rPr lang="en-US" sz="2800" dirty="0" smtClean="0">
                <a:solidFill>
                  <a:srgbClr val="000000"/>
                </a:solidFill>
              </a:rPr>
              <a:t>Write a reflection on the process and the product.</a:t>
            </a:r>
          </a:p>
          <a:p>
            <a:pPr marL="457200" indent="-457200">
              <a:buFont typeface="Arial" pitchFamily="34" charset="0"/>
              <a:buChar char="•"/>
            </a:pPr>
            <a:r>
              <a:rPr lang="en-US" sz="2800" dirty="0">
                <a:solidFill>
                  <a:srgbClr val="000000"/>
                </a:solidFill>
              </a:rPr>
              <a:t>Do a Post-Test covering Engineering Design Process and technical </a:t>
            </a:r>
            <a:r>
              <a:rPr lang="en-US" sz="2800" dirty="0" smtClean="0">
                <a:solidFill>
                  <a:srgbClr val="000000"/>
                </a:solidFill>
              </a:rPr>
              <a:t>content</a:t>
            </a:r>
          </a:p>
          <a:p>
            <a:pPr marL="457200" indent="-457200">
              <a:buFont typeface="Arial" pitchFamily="34" charset="0"/>
              <a:buChar char="•"/>
            </a:pPr>
            <a:endParaRPr lang="en-US" sz="2800" dirty="0">
              <a:solidFill>
                <a:srgbClr val="000000"/>
              </a:solidFill>
            </a:endParaRPr>
          </a:p>
          <a:p>
            <a:r>
              <a:rPr lang="en-US" sz="2800" dirty="0" smtClean="0">
                <a:solidFill>
                  <a:srgbClr val="000000"/>
                </a:solidFill>
              </a:rPr>
              <a:t>Schedule</a:t>
            </a:r>
          </a:p>
          <a:p>
            <a:pPr marL="457200" indent="-457200">
              <a:buFont typeface="Arial" pitchFamily="34" charset="0"/>
              <a:buChar char="•"/>
            </a:pPr>
            <a:r>
              <a:rPr lang="en-US" sz="2800" dirty="0" smtClean="0">
                <a:solidFill>
                  <a:srgbClr val="000000"/>
                </a:solidFill>
              </a:rPr>
              <a:t>The unit is planned to start mid-March and should be completed by the end of April.  The project part of it will start in early April.</a:t>
            </a:r>
          </a:p>
          <a:p>
            <a:pPr marL="457200" indent="-457200">
              <a:buFont typeface="Arial" pitchFamily="34" charset="0"/>
              <a:buChar char="•"/>
            </a:pPr>
            <a:endParaRPr lang="en-US" sz="2800" dirty="0" smtClean="0">
              <a:solidFill>
                <a:srgbClr val="000000"/>
              </a:solidFill>
            </a:endParaRPr>
          </a:p>
          <a:p>
            <a:pPr marL="457200" indent="-457200">
              <a:buFont typeface="Arial" pitchFamily="34" charset="0"/>
              <a:buChar char="•"/>
            </a:pPr>
            <a:endParaRPr lang="en-US" sz="2800" dirty="0" smtClean="0">
              <a:solidFill>
                <a:srgbClr val="000000"/>
              </a:solidFill>
            </a:endParaRPr>
          </a:p>
          <a:p>
            <a:pPr marL="457200" indent="-457200">
              <a:buFont typeface="Arial" pitchFamily="34" charset="0"/>
              <a:buChar char="•"/>
            </a:pPr>
            <a:endParaRPr lang="en-US" sz="2800" dirty="0" smtClean="0">
              <a:solidFill>
                <a:srgbClr val="000000"/>
              </a:solidFill>
            </a:endParaRPr>
          </a:p>
          <a:p>
            <a:pPr marL="457200" indent="-457200">
              <a:buFont typeface="Arial" pitchFamily="34" charset="0"/>
              <a:buChar char="•"/>
            </a:pPr>
            <a:endParaRPr lang="en-US" sz="2800" dirty="0" smtClean="0">
              <a:solidFill>
                <a:srgbClr val="000000"/>
              </a:solidFill>
            </a:endParaRPr>
          </a:p>
          <a:p>
            <a:endParaRPr lang="en-US" sz="2800" dirty="0">
              <a:solidFill>
                <a:srgbClr val="000000"/>
              </a:solidFill>
            </a:endParaRPr>
          </a:p>
          <a:p>
            <a:endParaRPr lang="en-US" sz="2800" dirty="0" smtClean="0">
              <a:solidFill>
                <a:srgbClr val="000000"/>
              </a:solidFill>
            </a:endParaRPr>
          </a:p>
          <a:p>
            <a:endParaRPr lang="en-US" sz="2800" dirty="0">
              <a:solidFill>
                <a:srgbClr val="000000"/>
              </a:solidFill>
            </a:endParaRPr>
          </a:p>
          <a:p>
            <a:endParaRPr lang="en-US" sz="2800" dirty="0">
              <a:solidFill>
                <a:srgbClr val="000000"/>
              </a:solidFill>
            </a:endParaRP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pic>
        <p:nvPicPr>
          <p:cNvPr id="1026" name="Picture 2" descr="C:\Users\Jessica Chin\Northeastern University PhD\2009 Fall Semester\IE 7315 - Human Factors Engineering\NEU Logo.jpg"/>
          <p:cNvPicPr>
            <a:picLocks noChangeAspect="1" noChangeArrowheads="1"/>
          </p:cNvPicPr>
          <p:nvPr/>
        </p:nvPicPr>
        <p:blipFill>
          <a:blip r:embed="rId4" cstate="print"/>
          <a:srcRect/>
          <a:stretch>
            <a:fillRect/>
          </a:stretch>
        </p:blipFill>
        <p:spPr bwMode="auto">
          <a:xfrm>
            <a:off x="2514600" y="1143000"/>
            <a:ext cx="8915400" cy="1297248"/>
          </a:xfrm>
          <a:prstGeom prst="rect">
            <a:avLst/>
          </a:prstGeom>
          <a:noFill/>
        </p:spPr>
      </p:pic>
      <p:pic>
        <p:nvPicPr>
          <p:cNvPr id="1030" name="Picture 6" descr="http://api.ning.com/files/Iz4UW24VzlEDAUPiE-pge0Y4a8x9TkPSRIrZcsHG3EUcIa05GJOOjS-plvlCgAcLgNsZHYNaF1II8550GdnButn6DSuN-qp1/BPS_logo.jpg"/>
          <p:cNvPicPr>
            <a:picLocks noChangeAspect="1" noChangeArrowheads="1"/>
          </p:cNvPicPr>
          <p:nvPr/>
        </p:nvPicPr>
        <p:blipFill>
          <a:blip r:embed="rId5" cstate="print"/>
          <a:srcRect/>
          <a:stretch>
            <a:fillRect/>
          </a:stretch>
        </p:blipFill>
        <p:spPr bwMode="auto">
          <a:xfrm>
            <a:off x="40538400" y="1981200"/>
            <a:ext cx="2296885" cy="1600200"/>
          </a:xfrm>
          <a:prstGeom prst="rect">
            <a:avLst/>
          </a:prstGeom>
          <a:noFill/>
        </p:spPr>
      </p:pic>
      <p:sp>
        <p:nvSpPr>
          <p:cNvPr id="22" name="AutoShape 269"/>
          <p:cNvSpPr>
            <a:spLocks noChangeArrowheads="1"/>
          </p:cNvSpPr>
          <p:nvPr/>
        </p:nvSpPr>
        <p:spPr bwMode="auto">
          <a:xfrm>
            <a:off x="838200" y="5867400"/>
            <a:ext cx="12801600" cy="4800600"/>
          </a:xfrm>
          <a:prstGeom prst="roundRect">
            <a:avLst>
              <a:gd name="adj" fmla="val 9984"/>
            </a:avLst>
          </a:prstGeom>
          <a:ln w="28575">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solidFill>
                <a:schemeClr val="tx1"/>
              </a:solidFill>
            </a:endParaRPr>
          </a:p>
        </p:txBody>
      </p:sp>
      <p:sp>
        <p:nvSpPr>
          <p:cNvPr id="21" name="Rectangle 3"/>
          <p:cNvSpPr>
            <a:spLocks noChangeArrowheads="1"/>
          </p:cNvSpPr>
          <p:nvPr/>
        </p:nvSpPr>
        <p:spPr bwMode="auto">
          <a:xfrm>
            <a:off x="990600" y="6096000"/>
            <a:ext cx="12344400" cy="2830662"/>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rPr>
              <a:t> Project Goal/Objective</a:t>
            </a:r>
            <a:endParaRPr lang="en-US" sz="6000" b="1" cap="all" dirty="0" smtClean="0">
              <a:ln w="0"/>
              <a:gradFill flip="none" rotWithShape="1">
                <a:gsLst>
                  <a:gs pos="0">
                    <a:srgbClr val="FF001B"/>
                  </a:gs>
                  <a:gs pos="100000">
                    <a:srgbClr val="930300"/>
                  </a:gs>
                </a:gsLst>
                <a:lin ang="0" scaled="1"/>
                <a:tileRect/>
              </a:gradFill>
              <a:effectLst/>
            </a:endParaRP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2800" dirty="0" smtClean="0">
                <a:solidFill>
                  <a:srgbClr val="000000"/>
                </a:solidFill>
              </a:rPr>
              <a:t>An academic experience where students combine knowledge of electronics with skills in Engineering Design in a capstone project. The project involves the design, creation, </a:t>
            </a:r>
            <a:r>
              <a:rPr lang="en-US" sz="2800" dirty="0" smtClean="0">
                <a:solidFill>
                  <a:srgbClr val="000000"/>
                </a:solidFill>
              </a:rPr>
              <a:t>and presentation of an electronic game.  </a:t>
            </a:r>
            <a:endParaRPr lang="en-US" sz="2800" dirty="0" smtClean="0">
              <a:solidFill>
                <a:srgbClr val="000000"/>
              </a:solidFill>
            </a:endParaRPr>
          </a:p>
        </p:txBody>
      </p:sp>
      <p:sp>
        <p:nvSpPr>
          <p:cNvPr id="13388" name="Rectangle 4"/>
          <p:cNvSpPr>
            <a:spLocks noChangeArrowheads="1"/>
          </p:cNvSpPr>
          <p:nvPr/>
        </p:nvSpPr>
        <p:spPr bwMode="auto">
          <a:xfrm>
            <a:off x="6400800" y="304800"/>
            <a:ext cx="327660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2925763" eaLnBrk="0" hangingPunct="0"/>
            <a:r>
              <a:rPr lang="en-US" sz="115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Electronic Game Design Capstone Project</a:t>
            </a:r>
            <a:endParaRPr lang="en-US" sz="11500" b="1" spc="50" dirty="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Diane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Brancazio</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 Belmont High School, Belmont MA</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3" name="Rectangle 3"/>
          <p:cNvSpPr>
            <a:spLocks noChangeArrowheads="1"/>
          </p:cNvSpPr>
          <p:nvPr/>
        </p:nvSpPr>
        <p:spPr bwMode="auto">
          <a:xfrm>
            <a:off x="1066800" y="11125200"/>
            <a:ext cx="12344400" cy="8001308"/>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Project Definition</a:t>
            </a:r>
            <a:endParaRPr lang="en-US" sz="6000" b="1" cap="all" dirty="0" smtClean="0">
              <a:ln w="0"/>
              <a:gradFill flip="none" rotWithShape="1">
                <a:gsLst>
                  <a:gs pos="0">
                    <a:srgbClr val="FF001B"/>
                  </a:gs>
                  <a:gs pos="100000">
                    <a:srgbClr val="930300"/>
                  </a:gs>
                </a:gsLst>
                <a:lin ang="0" scaled="1"/>
                <a:tileRect/>
              </a:gradFill>
              <a:effectLst/>
            </a:endParaRP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2800" dirty="0" smtClean="0">
                <a:solidFill>
                  <a:srgbClr val="000000"/>
                </a:solidFill>
              </a:rPr>
              <a:t>This project is part of a full year course in Engineering Design &amp;Technology.  Students will have already completed 2 major projects using the Engineering Design Process and involving other technical content. For this project the students will have just had a 3 week introduction to electronics.  They will know circuit components and how to wire them into a functional circuit, and will be able to follow a given circuit schematic to implement a useful circuit.  As a class they will have created a library of useful circuits for demonstration.</a:t>
            </a:r>
          </a:p>
          <a:p>
            <a:pPr algn="just" defTabSz="1514475">
              <a:spcBef>
                <a:spcPts val="0"/>
              </a:spcBef>
              <a:spcAft>
                <a:spcPts val="0"/>
              </a:spcAft>
            </a:pPr>
            <a:endParaRPr lang="en-US" sz="2800" dirty="0" smtClean="0">
              <a:solidFill>
                <a:srgbClr val="000000"/>
              </a:solidFill>
            </a:endParaRPr>
          </a:p>
          <a:p>
            <a:pPr algn="just" defTabSz="1514475">
              <a:spcBef>
                <a:spcPts val="0"/>
              </a:spcBef>
              <a:spcAft>
                <a:spcPts val="0"/>
              </a:spcAft>
            </a:pPr>
            <a:r>
              <a:rPr lang="en-US" sz="2800" dirty="0" smtClean="0">
                <a:solidFill>
                  <a:srgbClr val="000000"/>
                </a:solidFill>
              </a:rPr>
              <a:t>We then introduce the project which involves using their electronics knowledge and following the EDP to create and pitch a new product.  The product is an electronic game for kids aged 7-10.  It may be an electronic-based game, or an electronic-enhanced game.  Working in teams of 2-4 students, they will complete all parts of the engineering design process and present their idea to a panel of professionals.</a:t>
            </a:r>
            <a:endParaRPr lang="en-US" sz="2800" dirty="0" smtClean="0">
              <a:solidFill>
                <a:srgbClr val="000000"/>
              </a:solidFill>
            </a:endParaRPr>
          </a:p>
        </p:txBody>
      </p:sp>
      <p:sp>
        <p:nvSpPr>
          <p:cNvPr id="74" name="Rectangle 3"/>
          <p:cNvSpPr>
            <a:spLocks noChangeArrowheads="1"/>
          </p:cNvSpPr>
          <p:nvPr/>
        </p:nvSpPr>
        <p:spPr bwMode="auto">
          <a:xfrm>
            <a:off x="1066800" y="21488400"/>
            <a:ext cx="12344400" cy="495432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Performance monitoring</a:t>
            </a:r>
            <a:endParaRPr lang="en-US" sz="6000" b="1" cap="all" dirty="0" smtClean="0">
              <a:ln w="0"/>
              <a:gradFill flip="none" rotWithShape="1">
                <a:gsLst>
                  <a:gs pos="0">
                    <a:srgbClr val="FF001B"/>
                  </a:gs>
                  <a:gs pos="100000">
                    <a:srgbClr val="930300"/>
                  </a:gs>
                </a:gsLst>
                <a:lin ang="0" scaled="1"/>
                <a:tileRect/>
              </a:gradFill>
              <a:effectLst/>
            </a:endParaRPr>
          </a:p>
          <a:p>
            <a:pPr algn="just" defTabSz="1514475">
              <a:spcBef>
                <a:spcPts val="0"/>
              </a:spcBef>
              <a:spcAft>
                <a:spcPts val="0"/>
              </a:spcAft>
            </a:pPr>
            <a:endParaRPr lang="en-US" sz="2800" dirty="0" smtClean="0">
              <a:solidFill>
                <a:srgbClr val="000000"/>
              </a:solidFill>
            </a:endParaRPr>
          </a:p>
          <a:p>
            <a:pPr algn="just" defTabSz="1514475">
              <a:spcBef>
                <a:spcPts val="0"/>
              </a:spcBef>
              <a:spcAft>
                <a:spcPts val="0"/>
              </a:spcAft>
            </a:pPr>
            <a:r>
              <a:rPr lang="en-US" sz="2800" dirty="0" smtClean="0">
                <a:solidFill>
                  <a:srgbClr val="000000"/>
                </a:solidFill>
              </a:rPr>
              <a:t>I will give the students a pretest </a:t>
            </a:r>
            <a:r>
              <a:rPr lang="en-US" sz="2800" dirty="0" smtClean="0">
                <a:solidFill>
                  <a:srgbClr val="000000"/>
                </a:solidFill>
              </a:rPr>
              <a:t>a the start of </a:t>
            </a:r>
            <a:r>
              <a:rPr lang="en-US" sz="2800" dirty="0" smtClean="0">
                <a:solidFill>
                  <a:srgbClr val="000000"/>
                </a:solidFill>
              </a:rPr>
              <a:t>the Electronics unit covering topics in both the EDP and electronics content. I will give the same test as we go through the unit, spacing the question out to assess understanding as we cover the material.  The questions will be multiple choice and possibly open response.</a:t>
            </a:r>
            <a:r>
              <a:rPr lang="en-US" sz="2800" dirty="0"/>
              <a:t> </a:t>
            </a:r>
            <a:endParaRPr lang="en-US" sz="2800" dirty="0" smtClean="0"/>
          </a:p>
          <a:p>
            <a:pPr algn="just" defTabSz="1514475">
              <a:spcBef>
                <a:spcPts val="0"/>
              </a:spcBef>
              <a:spcAft>
                <a:spcPts val="0"/>
              </a:spcAft>
            </a:pPr>
            <a:endParaRPr lang="en-US" sz="2800"/>
          </a:p>
          <a:p>
            <a:pPr algn="just" defTabSz="1514475">
              <a:spcBef>
                <a:spcPts val="0"/>
              </a:spcBef>
              <a:spcAft>
                <a:spcPts val="0"/>
              </a:spcAft>
            </a:pPr>
            <a:r>
              <a:rPr lang="en-US" sz="2800" smtClean="0"/>
              <a:t>I </a:t>
            </a:r>
            <a:r>
              <a:rPr lang="en-US" sz="2800" dirty="0"/>
              <a:t>expect a Pre-Post test from the CAPSULE group to use with my own assessment.</a:t>
            </a:r>
          </a:p>
          <a:p>
            <a:pPr algn="just" defTabSz="1514475">
              <a:spcBef>
                <a:spcPts val="0"/>
              </a:spcBef>
              <a:spcAft>
                <a:spcPts val="0"/>
              </a:spcAft>
            </a:pPr>
            <a:endParaRPr lang="en-US" sz="2800" dirty="0" smtClean="0">
              <a:solidFill>
                <a:srgbClr val="000000"/>
              </a:solidFill>
            </a:endParaRPr>
          </a:p>
          <a:p>
            <a:pPr algn="just" defTabSz="1514475">
              <a:spcBef>
                <a:spcPts val="0"/>
              </a:spcBef>
              <a:spcAft>
                <a:spcPts val="0"/>
              </a:spcAft>
            </a:pPr>
            <a:endParaRPr lang="en-US" sz="2800" dirty="0" smtClean="0">
              <a:solidFill>
                <a:srgbClr val="000000"/>
              </a:solidFill>
            </a:endParaRPr>
          </a:p>
        </p:txBody>
      </p:sp>
      <p:sp>
        <p:nvSpPr>
          <p:cNvPr id="76" name="Rectangle 3"/>
          <p:cNvSpPr>
            <a:spLocks noChangeArrowheads="1"/>
          </p:cNvSpPr>
          <p:nvPr/>
        </p:nvSpPr>
        <p:spPr bwMode="auto">
          <a:xfrm>
            <a:off x="29718000" y="6019800"/>
            <a:ext cx="13030200" cy="19835317"/>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STUDENT </a:t>
            </a:r>
            <a:r>
              <a:rPr lang="en-US" sz="6000" b="1" cap="all" dirty="0" smtClean="0">
                <a:ln w="0"/>
                <a:gradFill flip="none" rotWithShape="1">
                  <a:gsLst>
                    <a:gs pos="0">
                      <a:srgbClr val="FF001B"/>
                    </a:gs>
                    <a:gs pos="100000">
                      <a:srgbClr val="930300"/>
                    </a:gs>
                  </a:gsLst>
                  <a:lin ang="0" scaled="1"/>
                  <a:tileRect/>
                </a:gradFill>
                <a:effectLst/>
              </a:rPr>
              <a:t>Deliverables</a:t>
            </a:r>
            <a:endParaRPr lang="en-US" sz="6000" b="1" cap="all" dirty="0" smtClean="0">
              <a:ln w="0"/>
              <a:gradFill flip="none" rotWithShape="1">
                <a:gsLst>
                  <a:gs pos="0">
                    <a:srgbClr val="FF001B"/>
                  </a:gs>
                  <a:gs pos="100000">
                    <a:srgbClr val="930300"/>
                  </a:gs>
                </a:gsLst>
                <a:lin ang="0" scaled="1"/>
                <a:tileRect/>
              </a:gradFill>
              <a:effectLst/>
            </a:endParaRPr>
          </a:p>
          <a:p>
            <a:r>
              <a:rPr lang="en-US" sz="2800" dirty="0" smtClean="0">
                <a:solidFill>
                  <a:srgbClr val="000000"/>
                </a:solidFill>
              </a:rPr>
              <a:t>Students will</a:t>
            </a:r>
          </a:p>
          <a:p>
            <a:pPr marL="514350" indent="-514350">
              <a:buFont typeface="+mj-lt"/>
              <a:buAutoNum type="arabicPeriod"/>
            </a:pPr>
            <a:r>
              <a:rPr lang="en-US" sz="2800" dirty="0" smtClean="0">
                <a:solidFill>
                  <a:srgbClr val="000000"/>
                </a:solidFill>
              </a:rPr>
              <a:t>Define a market for their product</a:t>
            </a:r>
          </a:p>
          <a:p>
            <a:pPr marL="514350" indent="-514350">
              <a:buFont typeface="+mj-lt"/>
              <a:buAutoNum type="arabicPeriod"/>
            </a:pPr>
            <a:r>
              <a:rPr lang="en-US" sz="2800" dirty="0" smtClean="0">
                <a:solidFill>
                  <a:srgbClr val="000000"/>
                </a:solidFill>
              </a:rPr>
              <a:t>Document research of existing products and customer preferences</a:t>
            </a:r>
          </a:p>
          <a:p>
            <a:pPr marL="514350" indent="-514350">
              <a:buFont typeface="+mj-lt"/>
              <a:buAutoNum type="arabicPeriod"/>
            </a:pPr>
            <a:r>
              <a:rPr lang="en-US" sz="2800" dirty="0" smtClean="0">
                <a:solidFill>
                  <a:srgbClr val="000000"/>
                </a:solidFill>
              </a:rPr>
              <a:t>Design Specification document listing the goals of the product they intend to design (suitable for use in Test/Evaluate phase)</a:t>
            </a:r>
          </a:p>
          <a:p>
            <a:pPr marL="514350" indent="-514350">
              <a:buFont typeface="+mj-lt"/>
              <a:buAutoNum type="arabicPeriod"/>
            </a:pPr>
            <a:r>
              <a:rPr lang="en-US" sz="2800" dirty="0" smtClean="0">
                <a:solidFill>
                  <a:srgbClr val="000000"/>
                </a:solidFill>
              </a:rPr>
              <a:t>Document the ideas they considered, the criteria for selection, and the reasons for the chosen idea.</a:t>
            </a:r>
          </a:p>
          <a:p>
            <a:pPr marL="514350" indent="-514350">
              <a:buFont typeface="+mj-lt"/>
              <a:buAutoNum type="arabicPeriod"/>
            </a:pPr>
            <a:r>
              <a:rPr lang="en-US" sz="2800" dirty="0" smtClean="0">
                <a:solidFill>
                  <a:srgbClr val="000000"/>
                </a:solidFill>
              </a:rPr>
              <a:t>Create a simple prototype of the game showing where parts and electronics will go</a:t>
            </a:r>
          </a:p>
          <a:p>
            <a:pPr marL="514350" indent="-514350">
              <a:buFont typeface="+mj-lt"/>
              <a:buAutoNum type="arabicPeriod"/>
            </a:pPr>
            <a:r>
              <a:rPr lang="en-US" sz="2800" dirty="0" smtClean="0">
                <a:solidFill>
                  <a:srgbClr val="000000"/>
                </a:solidFill>
              </a:rPr>
              <a:t>Plan the final game including a mechanical drawing, circuit schematics for the electronics, and an overall materials list</a:t>
            </a:r>
          </a:p>
          <a:p>
            <a:pPr marL="514350" indent="-514350">
              <a:buFont typeface="+mj-lt"/>
              <a:buAutoNum type="arabicPeriod"/>
            </a:pPr>
            <a:r>
              <a:rPr lang="en-US" sz="2800" dirty="0" smtClean="0">
                <a:solidFill>
                  <a:srgbClr val="000000"/>
                </a:solidFill>
              </a:rPr>
              <a:t>Build a functional game</a:t>
            </a:r>
          </a:p>
          <a:p>
            <a:pPr marL="514350" indent="-514350">
              <a:buFont typeface="+mj-lt"/>
              <a:buAutoNum type="arabicPeriod"/>
            </a:pPr>
            <a:r>
              <a:rPr lang="en-US" sz="2800" dirty="0" smtClean="0">
                <a:solidFill>
                  <a:srgbClr val="000000"/>
                </a:solidFill>
              </a:rPr>
              <a:t>Write a test evaluation report assessing how well the game works, how well it meets the plans, and how well it meets the project criteria.</a:t>
            </a:r>
          </a:p>
          <a:p>
            <a:pPr marL="514350" indent="-514350">
              <a:buFont typeface="+mj-lt"/>
              <a:buAutoNum type="arabicPeriod"/>
            </a:pPr>
            <a:r>
              <a:rPr lang="en-US" sz="2800" dirty="0" smtClean="0">
                <a:solidFill>
                  <a:srgbClr val="000000"/>
                </a:solidFill>
              </a:rPr>
              <a:t>Present and pitch the project to a panel of experts</a:t>
            </a:r>
          </a:p>
          <a:p>
            <a:pPr marL="514350" indent="-514350">
              <a:buFont typeface="+mj-lt"/>
              <a:buAutoNum type="arabicPeriod"/>
            </a:pPr>
            <a:r>
              <a:rPr lang="en-US" sz="2800" dirty="0" smtClean="0">
                <a:solidFill>
                  <a:srgbClr val="000000"/>
                </a:solidFill>
              </a:rPr>
              <a:t>Write a reflection on the process, what worked, what they would change</a:t>
            </a:r>
          </a:p>
          <a:p>
            <a:pPr algn="ctr"/>
            <a:endParaRPr lang="en-US" sz="2800" b="1" cap="all" dirty="0">
              <a:ln w="0"/>
              <a:solidFill>
                <a:srgbClr val="000000"/>
              </a:solidFill>
            </a:endParaRPr>
          </a:p>
          <a:p>
            <a:pPr algn="ctr"/>
            <a:r>
              <a:rPr lang="en-US" sz="6000" b="1" cap="all" dirty="0" smtClean="0">
                <a:ln w="0"/>
                <a:gradFill flip="none" rotWithShape="1">
                  <a:gsLst>
                    <a:gs pos="0">
                      <a:srgbClr val="FF001B"/>
                    </a:gs>
                    <a:gs pos="100000">
                      <a:srgbClr val="930300"/>
                    </a:gs>
                  </a:gsLst>
                  <a:lin ang="0" scaled="1"/>
                  <a:tileRect/>
                </a:gradFill>
              </a:rPr>
              <a:t>Teacher creations</a:t>
            </a:r>
            <a:endParaRPr lang="en-US" sz="6000" b="1" cap="all" dirty="0">
              <a:ln w="0"/>
              <a:gradFill flip="none" rotWithShape="1">
                <a:gsLst>
                  <a:gs pos="0">
                    <a:srgbClr val="FF001B"/>
                  </a:gs>
                  <a:gs pos="100000">
                    <a:srgbClr val="930300"/>
                  </a:gs>
                </a:gsLst>
                <a:lin ang="0" scaled="1"/>
                <a:tileRect/>
              </a:gradFill>
            </a:endParaRPr>
          </a:p>
          <a:p>
            <a:r>
              <a:rPr lang="en-US" sz="2800" dirty="0" smtClean="0">
                <a:solidFill>
                  <a:srgbClr val="000000"/>
                </a:solidFill>
              </a:rPr>
              <a:t>Teacher will prepare the following materials:</a:t>
            </a:r>
            <a:endParaRPr lang="en-US" sz="2800" dirty="0">
              <a:solidFill>
                <a:srgbClr val="000000"/>
              </a:solidFill>
            </a:endParaRPr>
          </a:p>
          <a:p>
            <a:pPr marL="514350" indent="-514350">
              <a:buFont typeface="+mj-lt"/>
              <a:buAutoNum type="arabicPeriod"/>
            </a:pPr>
            <a:r>
              <a:rPr lang="en-US" sz="2800" dirty="0" smtClean="0">
                <a:solidFill>
                  <a:srgbClr val="000000"/>
                </a:solidFill>
              </a:rPr>
              <a:t>RFP Document listing the project schedule, requirements and constraints, Engineering Design Process  that we will follow </a:t>
            </a:r>
          </a:p>
          <a:p>
            <a:pPr marL="514350" indent="-514350">
              <a:buFont typeface="+mj-lt"/>
              <a:buAutoNum type="arabicPeriod"/>
            </a:pPr>
            <a:r>
              <a:rPr lang="en-US" sz="2800" dirty="0" smtClean="0">
                <a:solidFill>
                  <a:srgbClr val="000000"/>
                </a:solidFill>
              </a:rPr>
              <a:t>Sample electronic games (physical products or videos)</a:t>
            </a:r>
          </a:p>
          <a:p>
            <a:pPr marL="514350" indent="-514350">
              <a:buFont typeface="+mj-lt"/>
              <a:buAutoNum type="arabicPeriod"/>
            </a:pPr>
            <a:r>
              <a:rPr lang="en-US" sz="2800" dirty="0" smtClean="0">
                <a:solidFill>
                  <a:srgbClr val="000000"/>
                </a:solidFill>
              </a:rPr>
              <a:t>Team lists creating equitable teams</a:t>
            </a:r>
          </a:p>
          <a:p>
            <a:pPr marL="514350" indent="-514350">
              <a:buFont typeface="+mj-lt"/>
              <a:buAutoNum type="arabicPeriod"/>
            </a:pPr>
            <a:r>
              <a:rPr lang="en-US" sz="2800" dirty="0" smtClean="0">
                <a:solidFill>
                  <a:srgbClr val="000000"/>
                </a:solidFill>
              </a:rPr>
              <a:t>Templates for market research and product research.  Sample documents for a different product.</a:t>
            </a:r>
          </a:p>
          <a:p>
            <a:pPr marL="514350" indent="-514350">
              <a:buFont typeface="+mj-lt"/>
              <a:buAutoNum type="arabicPeriod"/>
            </a:pPr>
            <a:r>
              <a:rPr lang="en-US" sz="2800" dirty="0" smtClean="0">
                <a:solidFill>
                  <a:srgbClr val="000000"/>
                </a:solidFill>
              </a:rPr>
              <a:t>Design Specification template. Sample document for a different product.</a:t>
            </a:r>
          </a:p>
          <a:p>
            <a:pPr marL="514350" indent="-514350">
              <a:buFont typeface="+mj-lt"/>
              <a:buAutoNum type="arabicPeriod"/>
            </a:pPr>
            <a:r>
              <a:rPr lang="en-US" sz="2800" dirty="0" smtClean="0">
                <a:solidFill>
                  <a:srgbClr val="000000"/>
                </a:solidFill>
              </a:rPr>
              <a:t>Templates for idea sketches.  Sample from a different project.</a:t>
            </a:r>
          </a:p>
          <a:p>
            <a:pPr marL="514350" indent="-514350">
              <a:buFont typeface="+mj-lt"/>
              <a:buAutoNum type="arabicPeriod"/>
            </a:pPr>
            <a:r>
              <a:rPr lang="en-US" sz="2800" dirty="0" smtClean="0">
                <a:solidFill>
                  <a:srgbClr val="000000"/>
                </a:solidFill>
              </a:rPr>
              <a:t>Decision matrix template.  </a:t>
            </a:r>
            <a:r>
              <a:rPr lang="en-US" sz="2800" dirty="0">
                <a:solidFill>
                  <a:srgbClr val="000000"/>
                </a:solidFill>
              </a:rPr>
              <a:t>Sample from a different project</a:t>
            </a:r>
            <a:r>
              <a:rPr lang="en-US" sz="2800" dirty="0" smtClean="0">
                <a:solidFill>
                  <a:srgbClr val="000000"/>
                </a:solidFill>
              </a:rPr>
              <a:t>.</a:t>
            </a:r>
          </a:p>
          <a:p>
            <a:pPr marL="514350" indent="-514350">
              <a:buFont typeface="+mj-lt"/>
              <a:buAutoNum type="arabicPeriod"/>
            </a:pPr>
            <a:r>
              <a:rPr lang="en-US" sz="2800" dirty="0" smtClean="0">
                <a:solidFill>
                  <a:srgbClr val="000000"/>
                </a:solidFill>
              </a:rPr>
              <a:t>Sample prototype.</a:t>
            </a:r>
          </a:p>
          <a:p>
            <a:pPr marL="514350" indent="-514350">
              <a:buFont typeface="+mj-lt"/>
              <a:buAutoNum type="arabicPeriod"/>
            </a:pPr>
            <a:r>
              <a:rPr lang="en-US" sz="2800" dirty="0" smtClean="0">
                <a:solidFill>
                  <a:srgbClr val="000000"/>
                </a:solidFill>
              </a:rPr>
              <a:t>Sample project plans including mechanical sketch, electrical schematic, and list of materials.</a:t>
            </a:r>
          </a:p>
          <a:p>
            <a:pPr marL="514350" indent="-514350">
              <a:buFont typeface="+mj-lt"/>
              <a:buAutoNum type="arabicPeriod"/>
            </a:pPr>
            <a:r>
              <a:rPr lang="en-US" sz="2800" dirty="0" smtClean="0">
                <a:solidFill>
                  <a:srgbClr val="000000"/>
                </a:solidFill>
              </a:rPr>
              <a:t>Sample project, or sample of similar complexity.</a:t>
            </a:r>
          </a:p>
          <a:p>
            <a:pPr marL="514350" indent="-514350">
              <a:buFont typeface="+mj-lt"/>
              <a:buAutoNum type="arabicPeriod"/>
            </a:pPr>
            <a:r>
              <a:rPr lang="en-US" sz="2800" dirty="0" smtClean="0">
                <a:solidFill>
                  <a:srgbClr val="000000"/>
                </a:solidFill>
              </a:rPr>
              <a:t>Test/Evaluation templates.</a:t>
            </a:r>
          </a:p>
          <a:p>
            <a:pPr marL="514350" indent="-514350">
              <a:buFont typeface="+mj-lt"/>
              <a:buAutoNum type="arabicPeriod"/>
            </a:pPr>
            <a:r>
              <a:rPr lang="en-US" sz="2800" dirty="0" smtClean="0">
                <a:solidFill>
                  <a:srgbClr val="000000"/>
                </a:solidFill>
              </a:rPr>
              <a:t>Presentation requirements document including scoring criteria</a:t>
            </a:r>
          </a:p>
          <a:p>
            <a:pPr marL="514350" indent="-514350">
              <a:buFont typeface="+mj-lt"/>
              <a:buAutoNum type="arabicPeriod"/>
            </a:pPr>
            <a:r>
              <a:rPr lang="en-US" sz="2800" dirty="0" smtClean="0">
                <a:solidFill>
                  <a:srgbClr val="000000"/>
                </a:solidFill>
              </a:rPr>
              <a:t>Scoring sheets for judges</a:t>
            </a:r>
          </a:p>
          <a:p>
            <a:pPr marL="514350" indent="-514350">
              <a:buFont typeface="+mj-lt"/>
              <a:buAutoNum type="arabicPeriod"/>
            </a:pPr>
            <a:r>
              <a:rPr lang="en-US" sz="2800" dirty="0" smtClean="0">
                <a:solidFill>
                  <a:srgbClr val="000000"/>
                </a:solidFill>
              </a:rPr>
              <a:t>Plan for presentations: schedule, materials, prizes</a:t>
            </a:r>
          </a:p>
          <a:p>
            <a:endParaRPr lang="en-US" sz="2800" dirty="0">
              <a:solidFill>
                <a:srgbClr val="000000"/>
              </a:solidFill>
            </a:endParaRPr>
          </a:p>
          <a:p>
            <a:endParaRPr lang="en-US" sz="2800" dirty="0" smtClean="0">
              <a:solidFill>
                <a:srgbClr val="000000"/>
              </a:solidFill>
            </a:endParaRPr>
          </a:p>
          <a:p>
            <a:endParaRPr lang="en-US" sz="2800" dirty="0" smtClean="0">
              <a:solidFill>
                <a:srgbClr val="000000"/>
              </a:solidFill>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sp>
        <p:nvSpPr>
          <p:cNvPr id="77" name="Rectangle 3"/>
          <p:cNvSpPr>
            <a:spLocks noChangeArrowheads="1"/>
          </p:cNvSpPr>
          <p:nvPr/>
        </p:nvSpPr>
        <p:spPr bwMode="auto">
          <a:xfrm>
            <a:off x="29718000" y="22703676"/>
            <a:ext cx="13030200" cy="1076335"/>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6000" b="1" cap="all" dirty="0" smtClean="0">
              <a:ln w="0"/>
              <a:gradFill flip="none" rotWithShape="1">
                <a:gsLst>
                  <a:gs pos="0">
                    <a:srgbClr val="FF001B"/>
                  </a:gs>
                  <a:gs pos="100000">
                    <a:srgbClr val="930300"/>
                  </a:gs>
                </a:gsLst>
                <a:lin ang="0" scaled="1"/>
                <a:tileRect/>
              </a:gradFill>
              <a:effectLst/>
            </a:endParaRPr>
          </a:p>
        </p:txBody>
      </p:sp>
      <p:pic>
        <p:nvPicPr>
          <p:cNvPr id="79" name="Picture 78" descr="CAPSULE_Logo_Color2.eps"/>
          <p:cNvPicPr>
            <a:picLocks noChangeAspect="1"/>
          </p:cNvPicPr>
          <p:nvPr/>
        </p:nvPicPr>
        <p:blipFill rotWithShape="1">
          <a:blip r:embed="rId6">
            <a:extLst>
              <a:ext uri="{28A0092B-C50C-407E-A947-70E740481C1C}">
                <a14:useLocalDpi xmlns:a14="http://schemas.microsoft.com/office/drawing/2010/main" val="0"/>
              </a:ext>
            </a:extLst>
          </a:blip>
          <a:srcRect l="27014" r="26263"/>
          <a:stretch/>
        </p:blipFill>
        <p:spPr>
          <a:xfrm>
            <a:off x="1295400" y="2590800"/>
            <a:ext cx="8544644" cy="2438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PSULE_Implementation_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CAPSULE_Implementation_Template</Template>
  <TotalTime>157</TotalTime>
  <Words>601</Words>
  <Application>Microsoft Office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CAPSULE_Implementation_Template</vt:lpstr>
      <vt:lpstr>PowerPoint Presentation</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user39</dc:creator>
  <cp:lastModifiedBy>user39</cp:lastModifiedBy>
  <cp:revision>15</cp:revision>
  <cp:lastPrinted>2010-12-20T04:34:57Z</cp:lastPrinted>
  <dcterms:created xsi:type="dcterms:W3CDTF">2012-07-24T14:19:53Z</dcterms:created>
  <dcterms:modified xsi:type="dcterms:W3CDTF">2012-07-24T16:57:51Z</dcterms:modified>
</cp:coreProperties>
</file>