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190" autoAdjust="0"/>
  </p:normalViewPr>
  <p:slideViewPr>
    <p:cSldViewPr>
      <p:cViewPr>
        <p:scale>
          <a:sx n="33" d="100"/>
          <a:sy n="33" d="100"/>
        </p:scale>
        <p:origin x="-810" y="84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7/26/2012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gif"/><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wmf"/><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838200" y="13639800"/>
            <a:ext cx="12801600" cy="187452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8674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sp>
        <p:nvSpPr>
          <p:cNvPr id="130" name="Rectangle 3"/>
          <p:cNvSpPr>
            <a:spLocks noChangeArrowheads="1"/>
          </p:cNvSpPr>
          <p:nvPr/>
        </p:nvSpPr>
        <p:spPr bwMode="auto">
          <a:xfrm>
            <a:off x="14097000" y="6019800"/>
            <a:ext cx="14935200" cy="15849610"/>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PLANs &amp; Implementation schedule</a:t>
            </a:r>
          </a:p>
          <a:p>
            <a:r>
              <a:rPr lang="en-US" sz="3600" dirty="0" smtClean="0">
                <a:solidFill>
                  <a:srgbClr val="000000"/>
                </a:solidFill>
              </a:rPr>
              <a:t>Problem: Overuse </a:t>
            </a:r>
            <a:r>
              <a:rPr lang="en-US" sz="3600" dirty="0">
                <a:solidFill>
                  <a:srgbClr val="000000"/>
                </a:solidFill>
              </a:rPr>
              <a:t>of printing resources within the CCA </a:t>
            </a:r>
            <a:r>
              <a:rPr lang="en-US" sz="3600" dirty="0" smtClean="0">
                <a:solidFill>
                  <a:srgbClr val="000000"/>
                </a:solidFill>
              </a:rPr>
              <a:t>community</a:t>
            </a:r>
            <a:endParaRPr lang="en-US" sz="3600" dirty="0">
              <a:solidFill>
                <a:srgbClr val="000000"/>
              </a:solidFill>
            </a:endParaRPr>
          </a:p>
          <a:p>
            <a:endParaRPr lang="en-US" sz="3600" dirty="0" smtClean="0">
              <a:solidFill>
                <a:srgbClr val="000000"/>
              </a:solidFill>
            </a:endParaRPr>
          </a:p>
          <a:p>
            <a:pPr algn="ctr"/>
            <a:r>
              <a:rPr lang="en-US" sz="3600" dirty="0" smtClean="0">
                <a:solidFill>
                  <a:srgbClr val="FF0000"/>
                </a:solidFill>
              </a:rPr>
              <a:t>Action Plan #1 – Research, Design solution </a:t>
            </a:r>
            <a:endParaRPr lang="en-US" sz="3600" dirty="0" smtClean="0">
              <a:solidFill>
                <a:srgbClr val="000000"/>
              </a:solidFill>
            </a:endParaRPr>
          </a:p>
          <a:p>
            <a:r>
              <a:rPr lang="en-US" sz="3600" dirty="0" smtClean="0">
                <a:solidFill>
                  <a:srgbClr val="000000"/>
                </a:solidFill>
              </a:rPr>
              <a:t>Time frame: early fall, as the topics of safe and effective Internet research and proper citation of sources are discussed</a:t>
            </a:r>
          </a:p>
          <a:p>
            <a:r>
              <a:rPr lang="en-US" sz="3600" dirty="0" smtClean="0">
                <a:solidFill>
                  <a:srgbClr val="000000"/>
                </a:solidFill>
              </a:rPr>
              <a:t>Time needed: 2 class periods</a:t>
            </a:r>
          </a:p>
          <a:p>
            <a:pPr lvl="0"/>
            <a:r>
              <a:rPr lang="en-US" sz="3600" dirty="0" smtClean="0"/>
              <a:t>Students will:</a:t>
            </a:r>
          </a:p>
          <a:p>
            <a:pPr marL="742950" lvl="0" indent="-742950">
              <a:buFont typeface="+mj-lt"/>
              <a:buAutoNum type="arabicPeriod"/>
            </a:pPr>
            <a:r>
              <a:rPr lang="en-US" sz="3600" dirty="0" smtClean="0"/>
              <a:t>research </a:t>
            </a:r>
            <a:r>
              <a:rPr lang="en-US" sz="3600" dirty="0"/>
              <a:t>how much paper can be made from one </a:t>
            </a:r>
            <a:r>
              <a:rPr lang="en-US" sz="3600" dirty="0" smtClean="0"/>
              <a:t>tree</a:t>
            </a:r>
          </a:p>
          <a:p>
            <a:pPr marL="742950" lvl="0" indent="-742950">
              <a:buFont typeface="+mj-lt"/>
              <a:buAutoNum type="arabicPeriod"/>
            </a:pPr>
            <a:r>
              <a:rPr lang="en-US" sz="3600" dirty="0" smtClean="0"/>
              <a:t>calculate </a:t>
            </a:r>
            <a:r>
              <a:rPr lang="en-US" sz="3600" dirty="0"/>
              <a:t>how much paper is used in a </a:t>
            </a:r>
            <a:r>
              <a:rPr lang="en-US" sz="3600"/>
              <a:t>week </a:t>
            </a:r>
            <a:r>
              <a:rPr lang="en-US" sz="3600" smtClean="0"/>
              <a:t>at </a:t>
            </a:r>
            <a:r>
              <a:rPr lang="en-US" sz="3600" dirty="0"/>
              <a:t>three different student printing </a:t>
            </a:r>
            <a:r>
              <a:rPr lang="en-US" sz="3600" dirty="0" smtClean="0"/>
              <a:t>centers</a:t>
            </a:r>
          </a:p>
          <a:p>
            <a:pPr marL="742950" lvl="0" indent="-742950">
              <a:buFont typeface="+mj-lt"/>
              <a:buAutoNum type="arabicPeriod"/>
            </a:pPr>
            <a:r>
              <a:rPr lang="en-US" sz="3600" dirty="0" smtClean="0"/>
              <a:t>write </a:t>
            </a:r>
            <a:r>
              <a:rPr lang="en-US" sz="3600" dirty="0"/>
              <a:t>a flow chart for a computer program to calculate, based on data collected above, how much paper </a:t>
            </a:r>
            <a:r>
              <a:rPr lang="en-US" sz="3600" dirty="0" smtClean="0"/>
              <a:t>and how many trees are </a:t>
            </a:r>
            <a:r>
              <a:rPr lang="en-US" sz="3600" dirty="0"/>
              <a:t>used by students in our school in one school year</a:t>
            </a:r>
          </a:p>
          <a:p>
            <a:endParaRPr lang="en-US" sz="3600" dirty="0" smtClean="0">
              <a:solidFill>
                <a:srgbClr val="000000"/>
              </a:solidFill>
            </a:endParaRPr>
          </a:p>
          <a:p>
            <a:pPr algn="ctr"/>
            <a:r>
              <a:rPr lang="en-US" sz="3600" dirty="0" smtClean="0">
                <a:solidFill>
                  <a:srgbClr val="FF0000"/>
                </a:solidFill>
              </a:rPr>
              <a:t>Action Plan #2 – “Prototype”, Test Solutions, Communicate</a:t>
            </a:r>
            <a:endParaRPr lang="en-US" sz="3600" dirty="0" smtClean="0">
              <a:solidFill>
                <a:srgbClr val="000000"/>
              </a:solidFill>
            </a:endParaRPr>
          </a:p>
          <a:p>
            <a:r>
              <a:rPr lang="en-US" sz="3600" dirty="0" smtClean="0">
                <a:solidFill>
                  <a:srgbClr val="000000"/>
                </a:solidFill>
              </a:rPr>
              <a:t>Time frame: late fall</a:t>
            </a:r>
          </a:p>
          <a:p>
            <a:r>
              <a:rPr lang="en-US" sz="3600" dirty="0" smtClean="0">
                <a:solidFill>
                  <a:srgbClr val="000000"/>
                </a:solidFill>
              </a:rPr>
              <a:t>Time needed: 5 class periods</a:t>
            </a:r>
          </a:p>
          <a:p>
            <a:r>
              <a:rPr lang="en-US" sz="3600" dirty="0" smtClean="0">
                <a:solidFill>
                  <a:srgbClr val="000000"/>
                </a:solidFill>
              </a:rPr>
              <a:t>Students will: </a:t>
            </a:r>
          </a:p>
          <a:p>
            <a:pPr marL="742950" indent="-742950">
              <a:buFont typeface="+mj-lt"/>
              <a:buAutoNum type="arabicPeriod"/>
            </a:pPr>
            <a:r>
              <a:rPr lang="en-US" sz="3600" dirty="0">
                <a:solidFill>
                  <a:srgbClr val="000000"/>
                </a:solidFill>
              </a:rPr>
              <a:t>c</a:t>
            </a:r>
            <a:r>
              <a:rPr lang="en-US" sz="3600" dirty="0" smtClean="0">
                <a:solidFill>
                  <a:srgbClr val="000000"/>
                </a:solidFill>
              </a:rPr>
              <a:t>omplete the first 6 Scratch cards as an introduction to Scratch</a:t>
            </a:r>
          </a:p>
          <a:p>
            <a:pPr marL="742950" indent="-742950">
              <a:buFont typeface="+mj-lt"/>
              <a:buAutoNum type="arabicPeriod"/>
            </a:pPr>
            <a:r>
              <a:rPr lang="en-US" sz="3600" dirty="0">
                <a:solidFill>
                  <a:srgbClr val="000000"/>
                </a:solidFill>
              </a:rPr>
              <a:t>w</a:t>
            </a:r>
            <a:r>
              <a:rPr lang="en-US" sz="3600" dirty="0" smtClean="0">
                <a:solidFill>
                  <a:srgbClr val="000000"/>
                </a:solidFill>
              </a:rPr>
              <a:t>rite a program for calculating paper use based on flow chart</a:t>
            </a:r>
          </a:p>
          <a:p>
            <a:pPr marL="742950" indent="-742950">
              <a:buFont typeface="+mj-lt"/>
              <a:buAutoNum type="arabicPeriod"/>
            </a:pPr>
            <a:r>
              <a:rPr lang="en-US" sz="3600" dirty="0" smtClean="0">
                <a:solidFill>
                  <a:srgbClr val="000000"/>
                </a:solidFill>
              </a:rPr>
              <a:t>use the EDP to modify program (the “prototype”) as needed</a:t>
            </a:r>
          </a:p>
          <a:p>
            <a:pPr marL="742950" indent="-742950">
              <a:buFont typeface="+mj-lt"/>
              <a:buAutoNum type="arabicPeriod"/>
            </a:pPr>
            <a:r>
              <a:rPr lang="en-US" sz="3600" dirty="0">
                <a:solidFill>
                  <a:srgbClr val="000000"/>
                </a:solidFill>
              </a:rPr>
              <a:t>c</a:t>
            </a:r>
            <a:r>
              <a:rPr lang="en-US" sz="3600" dirty="0" smtClean="0">
                <a:solidFill>
                  <a:srgbClr val="000000"/>
                </a:solidFill>
              </a:rPr>
              <a:t>reate mini-capstone Scratch project: use Scratch calculation code in combination with other Scratch features of their choice (motion, sound, drawings, images) to communicate calculations</a:t>
            </a:r>
            <a:endParaRPr lang="en-US" sz="3600" dirty="0">
              <a:solidFill>
                <a:srgbClr val="000000"/>
              </a:solidFill>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7467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707797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OBJECTIVEs</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571500" indent="-571500" algn="just" defTabSz="1514475">
              <a:spcBef>
                <a:spcPts val="0"/>
              </a:spcBef>
              <a:spcAft>
                <a:spcPts val="0"/>
              </a:spcAft>
              <a:buFont typeface="Arial" pitchFamily="34" charset="0"/>
              <a:buChar char="•"/>
            </a:pPr>
            <a:r>
              <a:rPr lang="en-US" sz="3600" dirty="0" smtClean="0">
                <a:solidFill>
                  <a:srgbClr val="000000"/>
                </a:solidFill>
              </a:rPr>
              <a:t>Students will use the Engineering Design Process (EDP) as it relates to computer programming to research a problem within their school community, develop a solution for making calculations, and communicate their results to their class.</a:t>
            </a:r>
          </a:p>
          <a:p>
            <a:pPr marL="571500" indent="-571500" algn="just" defTabSz="1514475">
              <a:spcBef>
                <a:spcPts val="0"/>
              </a:spcBef>
              <a:spcAft>
                <a:spcPts val="0"/>
              </a:spcAft>
              <a:buFont typeface="Arial" pitchFamily="34" charset="0"/>
              <a:buChar char="•"/>
            </a:pPr>
            <a:r>
              <a:rPr lang="en-US" sz="3600" dirty="0" smtClean="0">
                <a:solidFill>
                  <a:srgbClr val="000000"/>
                </a:solidFill>
              </a:rPr>
              <a:t>Students will demonstrate the use of safe and effective Internet research skills and citation</a:t>
            </a:r>
            <a:r>
              <a:rPr lang="en-US" sz="3600" dirty="0">
                <a:solidFill>
                  <a:srgbClr val="000000"/>
                </a:solidFill>
              </a:rPr>
              <a:t> </a:t>
            </a:r>
            <a:r>
              <a:rPr lang="en-US" sz="3600" dirty="0" smtClean="0">
                <a:solidFill>
                  <a:srgbClr val="000000"/>
                </a:solidFill>
              </a:rPr>
              <a:t>of sources.</a:t>
            </a:r>
          </a:p>
          <a:p>
            <a:pPr marL="571500" indent="-571500" algn="just" defTabSz="1514475">
              <a:spcBef>
                <a:spcPts val="0"/>
              </a:spcBef>
              <a:spcAft>
                <a:spcPts val="0"/>
              </a:spcAft>
              <a:buFont typeface="Arial" pitchFamily="34" charset="0"/>
              <a:buChar char="•"/>
            </a:pPr>
            <a:r>
              <a:rPr lang="en-US" sz="3600" dirty="0" smtClean="0">
                <a:solidFill>
                  <a:srgbClr val="000000"/>
                </a:solidFill>
              </a:rPr>
              <a:t>Students will write a program in Scratch to calculate paper use within the school and communicate their calculations.</a:t>
            </a:r>
          </a:p>
        </p:txBody>
      </p:sp>
      <p:sp>
        <p:nvSpPr>
          <p:cNvPr id="13388" name="Rectangle 4"/>
          <p:cNvSpPr>
            <a:spLocks noChangeArrowheads="1"/>
          </p:cNvSpPr>
          <p:nvPr/>
        </p:nvSpPr>
        <p:spPr bwMode="auto">
          <a:xfrm>
            <a:off x="6400800" y="304800"/>
            <a:ext cx="327660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The Printing Problem</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Mary Beth Bergh			Cape Cod Academy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971550" y="14625789"/>
            <a:ext cx="12344400" cy="1471083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Project Definition</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3600" dirty="0" smtClean="0">
                <a:solidFill>
                  <a:srgbClr val="000000"/>
                </a:solidFill>
              </a:rPr>
              <a:t>This project will combine several topics taught in 6</a:t>
            </a:r>
            <a:r>
              <a:rPr lang="en-US" sz="3600" baseline="30000" dirty="0" smtClean="0">
                <a:solidFill>
                  <a:srgbClr val="000000"/>
                </a:solidFill>
              </a:rPr>
              <a:t>th</a:t>
            </a:r>
            <a:r>
              <a:rPr lang="en-US" sz="3600" dirty="0" smtClean="0">
                <a:solidFill>
                  <a:srgbClr val="000000"/>
                </a:solidFill>
              </a:rPr>
              <a:t> grade Information Literacy and Technology (ILT), including safe Internet research skills, correct MLA citation of sources, introduction to computer programming, effective use of presentation tools, and presentation skills. Students will utilize the EDP, in the context of computer programming, to develop and communicate their solutions to quantifying a community problem, the overuse of printing resources.</a:t>
            </a:r>
          </a:p>
          <a:p>
            <a:pPr algn="just" defTabSz="1514475">
              <a:spcBef>
                <a:spcPts val="0"/>
              </a:spcBef>
              <a:spcAft>
                <a:spcPts val="0"/>
              </a:spcAft>
            </a:pPr>
            <a:endParaRPr lang="en-US" sz="3600" dirty="0" smtClean="0">
              <a:solidFill>
                <a:srgbClr val="000000"/>
              </a:solidFill>
            </a:endParaRPr>
          </a:p>
          <a:p>
            <a:pPr marL="457200" indent="-457200" algn="just" defTabSz="1514475">
              <a:spcBef>
                <a:spcPts val="0"/>
              </a:spcBef>
              <a:spcAft>
                <a:spcPts val="0"/>
              </a:spcAft>
              <a:buFont typeface="Arial" pitchFamily="34" charset="0"/>
              <a:buChar char="•"/>
            </a:pPr>
            <a:r>
              <a:rPr lang="en-US" sz="3600" dirty="0" smtClean="0">
                <a:solidFill>
                  <a:srgbClr val="000000"/>
                </a:solidFill>
              </a:rPr>
              <a:t>Students will use advanced Internet search skills to safely and effectively research facts about trees and paper production</a:t>
            </a:r>
          </a:p>
          <a:p>
            <a:pPr marL="457200" indent="-457200" algn="just" defTabSz="1514475">
              <a:spcBef>
                <a:spcPts val="0"/>
              </a:spcBef>
              <a:spcAft>
                <a:spcPts val="0"/>
              </a:spcAft>
              <a:buFont typeface="Arial" pitchFamily="34" charset="0"/>
              <a:buChar char="•"/>
            </a:pPr>
            <a:r>
              <a:rPr lang="en-US" sz="3600" dirty="0" smtClean="0">
                <a:solidFill>
                  <a:srgbClr val="000000"/>
                </a:solidFill>
              </a:rPr>
              <a:t>Students will cite Internet sources in proper MLA format with annotations describing search process</a:t>
            </a:r>
          </a:p>
          <a:p>
            <a:pPr marL="457200" indent="-457200" algn="just" defTabSz="1514475">
              <a:spcBef>
                <a:spcPts val="0"/>
              </a:spcBef>
              <a:spcAft>
                <a:spcPts val="0"/>
              </a:spcAft>
              <a:buFont typeface="Arial" pitchFamily="34" charset="0"/>
              <a:buChar char="•"/>
            </a:pPr>
            <a:r>
              <a:rPr lang="en-US" sz="3600" dirty="0" smtClean="0">
                <a:solidFill>
                  <a:srgbClr val="000000"/>
                </a:solidFill>
              </a:rPr>
              <a:t>Students will use the EDP to develop an algorithm for calculating paper usage from 3 different locations for one week, then expand the calculation for a school year</a:t>
            </a:r>
          </a:p>
          <a:p>
            <a:pPr marL="457200" indent="-457200" algn="just" defTabSz="1514475">
              <a:spcBef>
                <a:spcPts val="0"/>
              </a:spcBef>
              <a:spcAft>
                <a:spcPts val="0"/>
              </a:spcAft>
              <a:buFont typeface="Arial" pitchFamily="34" charset="0"/>
              <a:buChar char="•"/>
            </a:pPr>
            <a:r>
              <a:rPr lang="en-US" sz="3600" dirty="0" smtClean="0">
                <a:solidFill>
                  <a:srgbClr val="000000"/>
                </a:solidFill>
              </a:rPr>
              <a:t>Students will use Scratch, a drag-and-drop computer programming language, to test their algorithm for calculating student paper usage, modifying their algorithm as needed</a:t>
            </a:r>
          </a:p>
          <a:p>
            <a:pPr marL="457200" indent="-457200" algn="just" defTabSz="1514475">
              <a:spcBef>
                <a:spcPts val="0"/>
              </a:spcBef>
              <a:spcAft>
                <a:spcPts val="0"/>
              </a:spcAft>
              <a:buFont typeface="Arial" pitchFamily="34" charset="0"/>
              <a:buChar char="•"/>
            </a:pPr>
            <a:r>
              <a:rPr lang="en-US" sz="3600" dirty="0" smtClean="0">
                <a:solidFill>
                  <a:srgbClr val="000000"/>
                </a:solidFill>
              </a:rPr>
              <a:t>Students will use Scratch to present their findings as a mini-capstone </a:t>
            </a:r>
          </a:p>
          <a:p>
            <a:pPr marL="457200" indent="-457200" algn="just" defTabSz="1514475">
              <a:spcBef>
                <a:spcPts val="0"/>
              </a:spcBef>
              <a:spcAft>
                <a:spcPts val="0"/>
              </a:spcAft>
              <a:buFont typeface="Arial" pitchFamily="34" charset="0"/>
              <a:buChar char="•"/>
            </a:pPr>
            <a:endParaRPr lang="en-US" sz="2800" dirty="0" smtClean="0">
              <a:solidFill>
                <a:srgbClr val="000000"/>
              </a:solidFill>
            </a:endParaRPr>
          </a:p>
        </p:txBody>
      </p:sp>
      <p:sp>
        <p:nvSpPr>
          <p:cNvPr id="76" name="Rectangle 3"/>
          <p:cNvSpPr>
            <a:spLocks noChangeArrowheads="1"/>
          </p:cNvSpPr>
          <p:nvPr/>
        </p:nvSpPr>
        <p:spPr bwMode="auto">
          <a:xfrm>
            <a:off x="29718000" y="6019800"/>
            <a:ext cx="13030200" cy="14726226"/>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a:t>
            </a:r>
            <a:r>
              <a:rPr lang="en-US" sz="6000" b="1" cap="all" dirty="0" smtClean="0">
                <a:ln w="0"/>
                <a:gradFill flip="none" rotWithShape="1">
                  <a:gsLst>
                    <a:gs pos="0">
                      <a:srgbClr val="FF001B"/>
                    </a:gs>
                    <a:gs pos="100000">
                      <a:srgbClr val="930300"/>
                    </a:gs>
                  </a:gsLst>
                  <a:lin ang="0" scaled="1"/>
                  <a:tileRect/>
                </a:gradFill>
              </a:rPr>
              <a:t>DELIVERABLES</a:t>
            </a:r>
            <a:endParaRPr lang="en-US" sz="6000" b="1" cap="all" dirty="0" smtClean="0">
              <a:ln w="0"/>
              <a:gradFill flip="none" rotWithShape="1">
                <a:gsLst>
                  <a:gs pos="0">
                    <a:srgbClr val="FF001B"/>
                  </a:gs>
                  <a:gs pos="100000">
                    <a:srgbClr val="930300"/>
                  </a:gs>
                </a:gsLst>
                <a:lin ang="0" scaled="1"/>
                <a:tileRect/>
              </a:gradFill>
              <a:effectLst/>
            </a:endParaRP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r>
              <a:rPr lang="en-US" sz="3600" dirty="0" smtClean="0">
                <a:solidFill>
                  <a:srgbClr val="000000"/>
                </a:solidFill>
              </a:rPr>
              <a:t>Annotated MLA citation for website used for paper production per tree; annotations include search terms</a:t>
            </a: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endParaRPr lang="en-US" sz="3600" dirty="0">
              <a:solidFill>
                <a:srgbClr val="000000"/>
              </a:solidFill>
            </a:endParaRPr>
          </a:p>
          <a:p>
            <a:pPr marL="571500" indent="-571500">
              <a:buFont typeface="Arial" pitchFamily="34" charset="0"/>
              <a:buChar char="•"/>
            </a:pPr>
            <a:r>
              <a:rPr lang="en-US" sz="3600" dirty="0" smtClean="0">
                <a:solidFill>
                  <a:srgbClr val="000000"/>
                </a:solidFill>
              </a:rPr>
              <a:t>Flow chart for algorithm for calculating paper usage for one year from 3 student printing locations, based on user input to Scratch program</a:t>
            </a: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endParaRPr lang="en-US" sz="3600" dirty="0">
              <a:solidFill>
                <a:srgbClr val="000000"/>
              </a:solidFill>
            </a:endParaRP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endParaRPr lang="en-US" sz="3600" dirty="0">
              <a:solidFill>
                <a:srgbClr val="000000"/>
              </a:solidFill>
            </a:endParaRP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r>
              <a:rPr lang="en-US" sz="3600" smtClean="0">
                <a:solidFill>
                  <a:srgbClr val="000000"/>
                </a:solidFill>
              </a:rPr>
              <a:t>Mini-capstone </a:t>
            </a:r>
            <a:r>
              <a:rPr lang="en-US" sz="3600" dirty="0" smtClean="0">
                <a:solidFill>
                  <a:srgbClr val="000000"/>
                </a:solidFill>
              </a:rPr>
              <a:t>Scratch project communicating paper use calculations</a:t>
            </a: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698950" y="20995618"/>
            <a:ext cx="13030200" cy="10555854"/>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TEACHER DELIVERABLES</a:t>
            </a: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r>
              <a:rPr lang="en-US" sz="3600" dirty="0" smtClean="0">
                <a:solidFill>
                  <a:srgbClr val="000000"/>
                </a:solidFill>
              </a:rPr>
              <a:t>Presentations for action plan #1 and #2</a:t>
            </a:r>
          </a:p>
          <a:p>
            <a:pPr marL="571500" indent="-571500">
              <a:buFont typeface="Arial" pitchFamily="34" charset="0"/>
              <a:buChar char="•"/>
            </a:pPr>
            <a:endParaRPr lang="en-US" sz="3600" dirty="0">
              <a:solidFill>
                <a:srgbClr val="000000"/>
              </a:solidFill>
            </a:endParaRPr>
          </a:p>
          <a:p>
            <a:pPr marL="571500" indent="-571500">
              <a:buFont typeface="Arial" pitchFamily="34" charset="0"/>
              <a:buChar char="•"/>
            </a:pPr>
            <a:r>
              <a:rPr lang="en-US" sz="3600" dirty="0" smtClean="0">
                <a:solidFill>
                  <a:srgbClr val="000000"/>
                </a:solidFill>
              </a:rPr>
              <a:t>Copy of Scratch cards for students</a:t>
            </a:r>
          </a:p>
          <a:p>
            <a:pPr marL="571500" indent="-571500">
              <a:buFont typeface="Arial" pitchFamily="34" charset="0"/>
              <a:buChar char="•"/>
            </a:pPr>
            <a:endParaRPr lang="en-US" sz="3600" dirty="0" smtClean="0">
              <a:solidFill>
                <a:srgbClr val="000000"/>
              </a:solidFill>
            </a:endParaRPr>
          </a:p>
          <a:p>
            <a:pPr marL="571500" indent="-571500">
              <a:buFont typeface="Arial" pitchFamily="34" charset="0"/>
              <a:buChar char="•"/>
            </a:pPr>
            <a:r>
              <a:rPr lang="en-US" sz="3600" dirty="0" smtClean="0">
                <a:solidFill>
                  <a:srgbClr val="000000"/>
                </a:solidFill>
              </a:rPr>
              <a:t>Rubric for grading </a:t>
            </a:r>
            <a:r>
              <a:rPr lang="en-US" sz="3600" dirty="0" smtClean="0">
                <a:solidFill>
                  <a:srgbClr val="000000"/>
                </a:solidFill>
              </a:rPr>
              <a:t>mini-capstone </a:t>
            </a:r>
            <a:r>
              <a:rPr lang="en-US" sz="3600" dirty="0" smtClean="0">
                <a:solidFill>
                  <a:srgbClr val="000000"/>
                </a:solidFill>
              </a:rPr>
              <a:t>Scratch project</a:t>
            </a:r>
          </a:p>
          <a:p>
            <a:pPr marL="571500" indent="-571500">
              <a:buFont typeface="Arial" pitchFamily="34" charset="0"/>
              <a:buChar char="•"/>
            </a:pPr>
            <a:endParaRPr lang="en-US" sz="3600" dirty="0">
              <a:solidFill>
                <a:srgbClr val="000000"/>
              </a:solidFill>
            </a:endParaRPr>
          </a:p>
          <a:p>
            <a:pPr marL="571500" indent="-571500">
              <a:buFont typeface="Arial" pitchFamily="34" charset="0"/>
              <a:buChar char="•"/>
            </a:pPr>
            <a:r>
              <a:rPr lang="en-US" sz="3600" dirty="0" smtClean="0">
                <a:solidFill>
                  <a:srgbClr val="000000"/>
                </a:solidFill>
              </a:rPr>
              <a:t>Plan for future expansion of project</a:t>
            </a:r>
          </a:p>
          <a:p>
            <a:pPr marL="571500" indent="-571500">
              <a:buFont typeface="Arial" pitchFamily="34" charset="0"/>
              <a:buChar char="•"/>
            </a:pPr>
            <a:endParaRPr lang="en-US" sz="3600" dirty="0" smtClean="0">
              <a:solidFill>
                <a:srgbClr val="000000"/>
              </a:solidFill>
            </a:endParaRPr>
          </a:p>
          <a:p>
            <a:pPr marL="2765425" lvl="1" indent="-571500">
              <a:buFont typeface="Arial" pitchFamily="34" charset="0"/>
              <a:buChar char="•"/>
            </a:pPr>
            <a:r>
              <a:rPr lang="en-US" sz="3600" dirty="0" smtClean="0">
                <a:solidFill>
                  <a:srgbClr val="000000"/>
                </a:solidFill>
              </a:rPr>
              <a:t>Year 2: after looking at Year 1 quantification of “The Printing Problem”, students  use the EDP to develop, implement, and communicate solutions</a:t>
            </a:r>
          </a:p>
          <a:p>
            <a:pPr marL="2765425" lvl="1" indent="-571500">
              <a:buFont typeface="Arial" pitchFamily="34" charset="0"/>
              <a:buChar char="•"/>
            </a:pPr>
            <a:endParaRPr lang="en-US" sz="3600" dirty="0" smtClean="0">
              <a:solidFill>
                <a:srgbClr val="000000"/>
              </a:solidFill>
            </a:endParaRPr>
          </a:p>
          <a:p>
            <a:pPr marL="2765425" lvl="1" indent="-571500">
              <a:buFont typeface="Arial" pitchFamily="34" charset="0"/>
              <a:buChar char="•"/>
            </a:pPr>
            <a:r>
              <a:rPr lang="en-US" sz="3600" dirty="0" smtClean="0">
                <a:solidFill>
                  <a:srgbClr val="000000"/>
                </a:solidFill>
              </a:rPr>
              <a:t>Year 3: after reevaluating Year 2 solutions and paper savings (if any), students use the EDP to redesign solutions</a:t>
            </a:r>
          </a:p>
          <a:p>
            <a:pPr marL="571500" indent="-571500">
              <a:buFont typeface="Arial" pitchFamily="34" charset="0"/>
              <a:buChar char="•"/>
            </a:pPr>
            <a:endParaRPr lang="en-US" sz="4000" dirty="0">
              <a:solidFill>
                <a:srgbClr val="000000"/>
              </a:solidFill>
            </a:endParaRPr>
          </a:p>
        </p:txBody>
      </p:sp>
      <p:pic>
        <p:nvPicPr>
          <p:cNvPr id="79" name="Picture 78" descr="CAPSULE_Logo_Color2.eps"/>
          <p:cNvPicPr>
            <a:picLocks noChangeAspect="1"/>
          </p:cNvPicPr>
          <p:nvPr/>
        </p:nvPicPr>
        <p:blipFill rotWithShape="1">
          <a:blip r:embed="rId6">
            <a:extLst>
              <a:ext uri="{28A0092B-C50C-407E-A947-70E740481C1C}">
                <a14:useLocalDpi xmlns:a14="http://schemas.microsoft.com/office/drawing/2010/main" val="0"/>
              </a:ext>
            </a:extLst>
          </a:blip>
          <a:srcRect l="27014" r="26263"/>
          <a:stretch/>
        </p:blipFill>
        <p:spPr>
          <a:xfrm>
            <a:off x="1295400" y="2590800"/>
            <a:ext cx="8544644" cy="24384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4450" y="28413075"/>
            <a:ext cx="1990725" cy="2305050"/>
          </a:xfrm>
          <a:prstGeom prst="rect">
            <a:avLst/>
          </a:prstGeom>
        </p:spPr>
      </p:pic>
      <p:pic>
        <p:nvPicPr>
          <p:cNvPr id="1027" name="Picture 3" descr="C:\Documents and Settings\user37\Local Settings\Temporary Internet Files\Content.IE5\VTSVTCSU\MP90043726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1069" y="30117610"/>
            <a:ext cx="196146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Documents and Settings\user37\Local Settings\Temporary Internet Files\Content.IE5\V76RGL5U\MC90002427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0472" y="30527472"/>
            <a:ext cx="1947672" cy="1155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89222" y="28507724"/>
            <a:ext cx="1987161" cy="1835202"/>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35800" y="3058233"/>
            <a:ext cx="5181600" cy="1503534"/>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65659" y="23021925"/>
            <a:ext cx="14797882" cy="8323809"/>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45837" y="16464060"/>
            <a:ext cx="5143500" cy="3721244"/>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57399"/>
          <a:stretch/>
        </p:blipFill>
        <p:spPr>
          <a:xfrm>
            <a:off x="34490933" y="8724577"/>
            <a:ext cx="7625442" cy="1266825"/>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33600" y="11658474"/>
            <a:ext cx="1882775" cy="34488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589</TotalTime>
  <Words>591</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CAPSULE_Implementation_Template</vt:lpstr>
      <vt:lpstr>PowerPoint Presentation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User37 Ser37</dc:creator>
  <cp:lastModifiedBy>User37 Ser37</cp:lastModifiedBy>
  <cp:revision>40</cp:revision>
  <cp:lastPrinted>2010-12-20T04:34:57Z</cp:lastPrinted>
  <dcterms:created xsi:type="dcterms:W3CDTF">2012-07-24T12:59:25Z</dcterms:created>
  <dcterms:modified xsi:type="dcterms:W3CDTF">2012-07-26T14:07:15Z</dcterms:modified>
</cp:coreProperties>
</file>